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9" r:id="rId3"/>
    <p:sldId id="258" r:id="rId4"/>
    <p:sldId id="260" r:id="rId5"/>
    <p:sldId id="262" r:id="rId6"/>
    <p:sldId id="263" r:id="rId7"/>
    <p:sldId id="264" r:id="rId8"/>
    <p:sldId id="265"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93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C5064219-3C01-49B4-A846-8355308EA357}" type="datetimeFigureOut">
              <a:rPr lang="es-VE" smtClean="0"/>
              <a:t>17/06/2012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0C255E29-49BC-4F59-8389-7EC9F1C52409}" type="slidenum">
              <a:rPr lang="es-VE" smtClean="0"/>
              <a:t>‹Nº›</a:t>
            </a:fld>
            <a:endParaRPr lang="es-VE"/>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5064219-3C01-49B4-A846-8355308EA357}" type="datetimeFigureOut">
              <a:rPr lang="es-VE" smtClean="0"/>
              <a:t>17/06/2012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0C255E29-49BC-4F59-8389-7EC9F1C52409}" type="slidenum">
              <a:rPr lang="es-VE" smtClean="0"/>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5064219-3C01-49B4-A846-8355308EA357}" type="datetimeFigureOut">
              <a:rPr lang="es-VE" smtClean="0"/>
              <a:t>17/06/2012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0C255E29-49BC-4F59-8389-7EC9F1C52409}" type="slidenum">
              <a:rPr lang="es-VE" smtClean="0"/>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5064219-3C01-49B4-A846-8355308EA357}" type="datetimeFigureOut">
              <a:rPr lang="es-VE" smtClean="0"/>
              <a:t>17/06/2012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0C255E29-49BC-4F59-8389-7EC9F1C52409}" type="slidenum">
              <a:rPr lang="es-VE" smtClean="0"/>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457200" y="4463568"/>
            <a:ext cx="83058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fld id="{C5064219-3C01-49B4-A846-8355308EA357}" type="datetimeFigureOut">
              <a:rPr lang="es-VE" smtClean="0"/>
              <a:t>17/06/2012</a:t>
            </a:fld>
            <a:endParaRPr lang="es-VE"/>
          </a:p>
        </p:txBody>
      </p:sp>
      <p:sp>
        <p:nvSpPr>
          <p:cNvPr id="91" name="Footer Placeholder 90"/>
          <p:cNvSpPr>
            <a:spLocks noGrp="1"/>
          </p:cNvSpPr>
          <p:nvPr>
            <p:ph type="ftr" sz="quarter" idx="11"/>
          </p:nvPr>
        </p:nvSpPr>
        <p:spPr/>
        <p:txBody>
          <a:bodyPr/>
          <a:lstStyle/>
          <a:p>
            <a:endParaRPr lang="es-VE"/>
          </a:p>
        </p:txBody>
      </p:sp>
      <p:sp>
        <p:nvSpPr>
          <p:cNvPr id="92" name="Slide Number Placeholder 91"/>
          <p:cNvSpPr>
            <a:spLocks noGrp="1"/>
          </p:cNvSpPr>
          <p:nvPr>
            <p:ph type="sldNum" sz="quarter" idx="12"/>
          </p:nvPr>
        </p:nvSpPr>
        <p:spPr/>
        <p:txBody>
          <a:bodyPr/>
          <a:lstStyle/>
          <a:p>
            <a:fld id="{0C255E29-49BC-4F59-8389-7EC9F1C52409}" type="slidenum">
              <a:rPr lang="es-VE" smtClean="0"/>
              <a:t>‹Nº›</a:t>
            </a:fld>
            <a:endParaRPr lang="es-V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C5064219-3C01-49B4-A846-8355308EA357}" type="datetimeFigureOut">
              <a:rPr lang="es-VE" smtClean="0"/>
              <a:t>17/06/2012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0C255E29-49BC-4F59-8389-7EC9F1C52409}" type="slidenum">
              <a:rPr lang="es-VE" smtClean="0"/>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C5064219-3C01-49B4-A846-8355308EA357}" type="datetimeFigureOut">
              <a:rPr lang="es-VE" smtClean="0"/>
              <a:t>17/06/2012</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0C255E29-49BC-4F59-8389-7EC9F1C52409}" type="slidenum">
              <a:rPr lang="es-VE" smtClean="0"/>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5064219-3C01-49B4-A846-8355308EA357}" type="datetimeFigureOut">
              <a:rPr lang="es-VE" smtClean="0"/>
              <a:t>17/06/2012</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0C255E29-49BC-4F59-8389-7EC9F1C52409}" type="slidenum">
              <a:rPr lang="es-VE" smtClean="0"/>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64219-3C01-49B4-A846-8355308EA357}" type="datetimeFigureOut">
              <a:rPr lang="es-VE" smtClean="0"/>
              <a:t>17/06/2012</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0C255E29-49BC-4F59-8389-7EC9F1C52409}" type="slidenum">
              <a:rPr lang="es-VE" smtClean="0"/>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5064219-3C01-49B4-A846-8355308EA357}" type="datetimeFigureOut">
              <a:rPr lang="es-VE" smtClean="0"/>
              <a:t>17/06/2012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0C255E29-49BC-4F59-8389-7EC9F1C52409}" type="slidenum">
              <a:rPr lang="es-VE" smtClean="0"/>
              <a:t>‹Nº›</a:t>
            </a:fld>
            <a:endParaRPr lang="es-VE"/>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fld id="{C5064219-3C01-49B4-A846-8355308EA357}" type="datetimeFigureOut">
              <a:rPr lang="es-VE" smtClean="0"/>
              <a:t>17/06/2012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0C255E29-49BC-4F59-8389-7EC9F1C52409}" type="slidenum">
              <a:rPr lang="es-VE" smtClean="0"/>
              <a:t>‹Nº›</a:t>
            </a:fld>
            <a:endParaRPr lang="es-VE"/>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C5064219-3C01-49B4-A846-8355308EA357}" type="datetimeFigureOut">
              <a:rPr lang="es-VE" smtClean="0"/>
              <a:t>17/06/2012</a:t>
            </a:fld>
            <a:endParaRPr lang="es-VE"/>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s-VE"/>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C255E29-49BC-4F59-8389-7EC9F1C52409}" type="slidenum">
              <a:rPr lang="es-VE" smtClean="0"/>
              <a:t>‹Nº›</a:t>
            </a:fld>
            <a:endParaRPr lang="es-VE"/>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1.xml"/><Relationship Id="rId6" Type="http://schemas.openxmlformats.org/officeDocument/2006/relationships/image" Target="../media/image21.gif"/><Relationship Id="rId5" Type="http://schemas.openxmlformats.org/officeDocument/2006/relationships/image" Target="../media/image20.jpe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gif"/></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95536" y="3087562"/>
            <a:ext cx="4248472" cy="584775"/>
          </a:xfrm>
          <a:prstGeom prst="rect">
            <a:avLst/>
          </a:prstGeom>
          <a:noFill/>
        </p:spPr>
        <p:txBody>
          <a:bodyPr wrap="square" rtlCol="0">
            <a:spAutoFit/>
          </a:bodyPr>
          <a:lstStyle/>
          <a:p>
            <a:r>
              <a:rPr lang="es-VE" sz="3200" b="1" dirty="0" smtClean="0">
                <a:latin typeface="Bradley Hand ITC" pitchFamily="66" charset="0"/>
              </a:rPr>
              <a:t>THREE WINDSHIELD</a:t>
            </a:r>
            <a:endParaRPr lang="es-VE" sz="3200" b="1" dirty="0">
              <a:effectLst>
                <a:outerShdw blurRad="38100" dist="38100" dir="2700000" algn="tl">
                  <a:srgbClr val="000000">
                    <a:alpha val="43137"/>
                  </a:srgbClr>
                </a:outerShdw>
              </a:effectLst>
              <a:latin typeface="Bradley Hand ITC" pitchFamily="66" charset="0"/>
            </a:endParaRPr>
          </a:p>
        </p:txBody>
      </p:sp>
      <p:pic>
        <p:nvPicPr>
          <p:cNvPr id="1030" name="Picture 6" descr="http://images03.olx.com.ve/ui/8/20/33/1280352184_102871733_1-Fotos-de--VENDO-TODO-TIPO-DE-PARABRISAS-Y-VIDRIO-AUTOMOTRIZ-12803521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979773"/>
            <a:ext cx="3810000" cy="2800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53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83560"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5 CuadroTexto"/>
          <p:cNvSpPr txBox="1"/>
          <p:nvPr/>
        </p:nvSpPr>
        <p:spPr>
          <a:xfrm>
            <a:off x="6183560" y="692696"/>
            <a:ext cx="2448272" cy="461665"/>
          </a:xfrm>
          <a:prstGeom prst="rect">
            <a:avLst/>
          </a:prstGeom>
          <a:noFill/>
        </p:spPr>
        <p:txBody>
          <a:bodyPr wrap="square" rtlCol="0">
            <a:spAutoFit/>
          </a:bodyPr>
          <a:lstStyle/>
          <a:p>
            <a:r>
              <a:rPr lang="es-VE" sz="2400" dirty="0"/>
              <a:t>4</a:t>
            </a:r>
            <a:r>
              <a:rPr lang="es-VE" sz="2400" dirty="0" smtClean="0"/>
              <a:t>. Architectural</a:t>
            </a:r>
            <a:endParaRPr lang="es-VE" sz="2400" dirty="0"/>
          </a:p>
        </p:txBody>
      </p:sp>
      <p:sp>
        <p:nvSpPr>
          <p:cNvPr id="7" name="6 Rectángulo"/>
          <p:cNvSpPr/>
          <p:nvPr/>
        </p:nvSpPr>
        <p:spPr>
          <a:xfrm>
            <a:off x="6516215" y="1052736"/>
            <a:ext cx="1837221" cy="461665"/>
          </a:xfrm>
          <a:prstGeom prst="rect">
            <a:avLst/>
          </a:prstGeom>
        </p:spPr>
        <p:txBody>
          <a:bodyPr wrap="square">
            <a:spAutoFit/>
          </a:bodyPr>
          <a:lstStyle/>
          <a:p>
            <a:r>
              <a:rPr lang="es-VE" sz="2400" dirty="0" smtClean="0"/>
              <a:t>Applications</a:t>
            </a:r>
            <a:endParaRPr lang="es-VE" sz="2400" dirty="0"/>
          </a:p>
        </p:txBody>
      </p:sp>
      <p:pic>
        <p:nvPicPr>
          <p:cNvPr id="13314" name="Picture 2" descr="http://www.mundo-casas.com/wp-content/uploads/2010/02/casa-con-vidrio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184" y="2492896"/>
            <a:ext cx="2929588" cy="1855406"/>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www.karmapanda.com/wp-content/uploads/2009/12/casa_vidri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184" y="4644227"/>
            <a:ext cx="2929588" cy="2145330"/>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arquitectura moderna,la casa,paneles de vidrio,interior de la cas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850" y="412676"/>
            <a:ext cx="2918922" cy="1765616"/>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6347860" y="1708290"/>
            <a:ext cx="2452328" cy="1754326"/>
          </a:xfrm>
          <a:prstGeom prst="rect">
            <a:avLst/>
          </a:prstGeom>
        </p:spPr>
        <p:txBody>
          <a:bodyPr wrap="square">
            <a:spAutoFit/>
          </a:bodyPr>
          <a:lstStyle/>
          <a:p>
            <a:r>
              <a:rPr lang="en-US" dirty="0" smtClean="0"/>
              <a:t>-   transparency</a:t>
            </a:r>
          </a:p>
          <a:p>
            <a:pPr marL="266700" indent="-266700"/>
            <a:r>
              <a:rPr lang="en-US" dirty="0"/>
              <a:t>-</a:t>
            </a:r>
            <a:r>
              <a:rPr lang="en-US" dirty="0" smtClean="0"/>
              <a:t>   allowing the passage   of   light</a:t>
            </a:r>
          </a:p>
          <a:p>
            <a:pPr marL="285750" indent="-285750">
              <a:buFontTx/>
              <a:buChar char="-"/>
            </a:pPr>
            <a:r>
              <a:rPr lang="en-US" dirty="0" smtClean="0"/>
              <a:t>provides protection </a:t>
            </a:r>
          </a:p>
          <a:p>
            <a:pPr marL="285750" indent="-285750">
              <a:buFontTx/>
              <a:buChar char="-"/>
            </a:pPr>
            <a:r>
              <a:rPr lang="en-US" dirty="0" smtClean="0"/>
              <a:t>facilitates communication.</a:t>
            </a:r>
            <a:endParaRPr lang="es-VE" dirty="0"/>
          </a:p>
        </p:txBody>
      </p:sp>
    </p:spTree>
    <p:extLst>
      <p:ext uri="{BB962C8B-B14F-4D97-AF65-F5344CB8AC3E}">
        <p14:creationId xmlns:p14="http://schemas.microsoft.com/office/powerpoint/2010/main" val="422773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8"/>
                                        </p:tgtEl>
                                        <p:attrNameLst>
                                          <p:attrName>style.visibility</p:attrName>
                                        </p:attrNameLst>
                                      </p:cBhvr>
                                      <p:to>
                                        <p:strVal val="visible"/>
                                      </p:to>
                                    </p:set>
                                    <p:animEffect transition="in" filter="fade">
                                      <p:cBhvr>
                                        <p:cTn id="7" dur="500"/>
                                        <p:tgtEl>
                                          <p:spTgt spid="133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500"/>
                                        <p:tgtEl>
                                          <p:spTgt spid="133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6"/>
                                        </p:tgtEl>
                                        <p:attrNameLst>
                                          <p:attrName>style.visibility</p:attrName>
                                        </p:attrNameLst>
                                      </p:cBhvr>
                                      <p:to>
                                        <p:strVal val="visible"/>
                                      </p:to>
                                    </p:set>
                                    <p:animEffect transition="in" filter="fade">
                                      <p:cBhvr>
                                        <p:cTn id="1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83560"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The use of glass in modern architecture offers:</a:t>
            </a:r>
          </a:p>
          <a:p>
            <a:endParaRPr lang="en-US" dirty="0"/>
          </a:p>
          <a:p>
            <a:r>
              <a:rPr lang="en-US" dirty="0" smtClean="0"/>
              <a:t>.Good levels of safety and energy savings</a:t>
            </a:r>
          </a:p>
          <a:p>
            <a:r>
              <a:rPr lang="en-US" dirty="0" smtClean="0"/>
              <a:t>.Addition of armor and films that increase their resistance to breakage</a:t>
            </a:r>
          </a:p>
          <a:p>
            <a:r>
              <a:rPr lang="en-US" dirty="0" smtClean="0"/>
              <a:t>.The passage of light and heat.</a:t>
            </a:r>
          </a:p>
          <a:p>
            <a:endParaRPr lang="en-US" dirty="0"/>
          </a:p>
          <a:p>
            <a:endParaRPr lang="en-US" dirty="0" smtClean="0"/>
          </a:p>
          <a:p>
            <a:endParaRPr lang="en-US" dirty="0" smtClean="0"/>
          </a:p>
          <a:p>
            <a:endParaRPr lang="en-US" dirty="0" smtClean="0"/>
          </a:p>
          <a:p>
            <a:r>
              <a:rPr lang="en-US" dirty="0" smtClean="0"/>
              <a:t>Undoubtedly glass is one of the main materials used in the architecture and construction, managing to be essential into architectural works.</a:t>
            </a:r>
            <a:endParaRPr lang="en-US" dirty="0"/>
          </a:p>
        </p:txBody>
      </p:sp>
      <p:sp>
        <p:nvSpPr>
          <p:cNvPr id="2" name="1 Rectángulo"/>
          <p:cNvSpPr/>
          <p:nvPr/>
        </p:nvSpPr>
        <p:spPr>
          <a:xfrm>
            <a:off x="107504" y="2169955"/>
            <a:ext cx="4572000" cy="2031325"/>
          </a:xfrm>
          <a:prstGeom prst="rect">
            <a:avLst/>
          </a:prstGeom>
        </p:spPr>
        <p:txBody>
          <a:bodyPr>
            <a:spAutoFit/>
          </a:bodyPr>
          <a:lstStyle/>
          <a:p>
            <a:r>
              <a:rPr lang="en-US" dirty="0" smtClean="0"/>
              <a:t>The available technology currently can transform a glass in excellent thermal and acoustic insulation, as well as help control solar radiation. Without neglecting the beauty who purchases this item in the hands of artists who make it into works of art and give them a variety of shapes and colors.</a:t>
            </a:r>
            <a:endParaRPr lang="en-US" dirty="0"/>
          </a:p>
        </p:txBody>
      </p:sp>
    </p:spTree>
    <p:extLst>
      <p:ext uri="{BB962C8B-B14F-4D97-AF65-F5344CB8AC3E}">
        <p14:creationId xmlns:p14="http://schemas.microsoft.com/office/powerpoint/2010/main" val="43064476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93928"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5 CuadroTexto"/>
          <p:cNvSpPr txBox="1"/>
          <p:nvPr/>
        </p:nvSpPr>
        <p:spPr>
          <a:xfrm>
            <a:off x="6259312" y="923330"/>
            <a:ext cx="1369108" cy="461665"/>
          </a:xfrm>
          <a:prstGeom prst="rect">
            <a:avLst/>
          </a:prstGeom>
          <a:noFill/>
        </p:spPr>
        <p:txBody>
          <a:bodyPr wrap="square" rtlCol="0">
            <a:spAutoFit/>
          </a:bodyPr>
          <a:lstStyle/>
          <a:p>
            <a:r>
              <a:rPr lang="es-VE" sz="2400" dirty="0" smtClean="0"/>
              <a:t>   Glass</a:t>
            </a:r>
            <a:endParaRPr lang="es-VE" sz="2400" dirty="0"/>
          </a:p>
        </p:txBody>
      </p:sp>
      <p:sp>
        <p:nvSpPr>
          <p:cNvPr id="7" name="6 CuadroTexto"/>
          <p:cNvSpPr txBox="1"/>
          <p:nvPr/>
        </p:nvSpPr>
        <p:spPr>
          <a:xfrm>
            <a:off x="6193928" y="620688"/>
            <a:ext cx="2780928" cy="461665"/>
          </a:xfrm>
          <a:prstGeom prst="rect">
            <a:avLst/>
          </a:prstGeom>
          <a:noFill/>
        </p:spPr>
        <p:txBody>
          <a:bodyPr wrap="square" rtlCol="0">
            <a:spAutoFit/>
          </a:bodyPr>
          <a:lstStyle/>
          <a:p>
            <a:r>
              <a:rPr lang="es-VE" sz="2400" dirty="0" smtClean="0"/>
              <a:t>5. Selecting a type </a:t>
            </a:r>
            <a:endParaRPr lang="es-VE" sz="2400" dirty="0"/>
          </a:p>
        </p:txBody>
      </p:sp>
      <p:sp>
        <p:nvSpPr>
          <p:cNvPr id="2" name="1 Rectángulo"/>
          <p:cNvSpPr/>
          <p:nvPr/>
        </p:nvSpPr>
        <p:spPr>
          <a:xfrm>
            <a:off x="6385437" y="1877567"/>
            <a:ext cx="2397909" cy="2616101"/>
          </a:xfrm>
          <a:prstGeom prst="rect">
            <a:avLst/>
          </a:prstGeom>
        </p:spPr>
        <p:txBody>
          <a:bodyPr wrap="square">
            <a:spAutoFit/>
          </a:bodyPr>
          <a:lstStyle/>
          <a:p>
            <a:r>
              <a:rPr lang="es-VE" sz="3200" dirty="0" err="1"/>
              <a:t>T</a:t>
            </a:r>
            <a:r>
              <a:rPr lang="es-VE" sz="2000" dirty="0" err="1" smtClean="0"/>
              <a:t>he</a:t>
            </a:r>
            <a:r>
              <a:rPr lang="es-VE" sz="2000" dirty="0" smtClean="0"/>
              <a:t> "visible" </a:t>
            </a:r>
            <a:r>
              <a:rPr lang="es-VE" sz="2000" dirty="0" err="1" smtClean="0"/>
              <a:t>glass</a:t>
            </a:r>
            <a:r>
              <a:rPr lang="es-VE" sz="2000" dirty="0" smtClean="0"/>
              <a:t> </a:t>
            </a:r>
            <a:r>
              <a:rPr lang="es-VE" sz="2000" dirty="0" err="1" smtClean="0"/>
              <a:t>characteristics</a:t>
            </a:r>
            <a:endParaRPr lang="es-VE" sz="2000" dirty="0" smtClean="0"/>
          </a:p>
          <a:p>
            <a:endParaRPr lang="es-VE" sz="2000" dirty="0"/>
          </a:p>
          <a:p>
            <a:r>
              <a:rPr lang="es-VE" sz="2000" dirty="0" smtClean="0"/>
              <a:t>Vs</a:t>
            </a:r>
          </a:p>
          <a:p>
            <a:endParaRPr lang="es-VE" sz="2000" dirty="0"/>
          </a:p>
          <a:p>
            <a:r>
              <a:rPr lang="es-VE" sz="3200" dirty="0" err="1" smtClean="0"/>
              <a:t>T</a:t>
            </a:r>
            <a:r>
              <a:rPr lang="es-VE" sz="2000" dirty="0" err="1" smtClean="0"/>
              <a:t>he</a:t>
            </a:r>
            <a:r>
              <a:rPr lang="es-VE" sz="2000" dirty="0" smtClean="0"/>
              <a:t> </a:t>
            </a:r>
            <a:r>
              <a:rPr lang="es-VE" sz="2000" dirty="0" err="1" smtClean="0"/>
              <a:t>features</a:t>
            </a:r>
            <a:r>
              <a:rPr lang="es-VE" sz="2000" dirty="0" smtClean="0"/>
              <a:t> 'invisible'</a:t>
            </a:r>
          </a:p>
        </p:txBody>
      </p:sp>
      <p:pic>
        <p:nvPicPr>
          <p:cNvPr id="14338" name="Picture 2" descr="fusion glass colo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775" y="412676"/>
            <a:ext cx="2170483" cy="1432148"/>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panel de vidrio coloreado en la masa ARTISTA® SCHOTT A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1" y="2539236"/>
            <a:ext cx="2170483" cy="1419497"/>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http://www.tashmans.com/catalog/images/Typ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0" y="4581128"/>
            <a:ext cx="2170483" cy="217048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2627784" y="3000952"/>
            <a:ext cx="401072" cy="369332"/>
          </a:xfrm>
          <a:prstGeom prst="rect">
            <a:avLst/>
          </a:prstGeom>
        </p:spPr>
        <p:txBody>
          <a:bodyPr wrap="none">
            <a:spAutoFit/>
          </a:bodyPr>
          <a:lstStyle/>
          <a:p>
            <a:r>
              <a:rPr lang="es-VE" dirty="0" smtClean="0"/>
              <a:t>Vs</a:t>
            </a:r>
            <a:endParaRPr lang="es-VE" dirty="0"/>
          </a:p>
        </p:txBody>
      </p:sp>
      <p:pic>
        <p:nvPicPr>
          <p:cNvPr id="14344" name="Picture 8" descr="http://4.bp.blogspot.com/-l7EKdJzvX2E/TuOCHI35TqI/AAAAAAAABoA/_x-5RQYqS1M/s1600/glassvase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44190" y="412676"/>
            <a:ext cx="1419497" cy="1432148"/>
          </a:xfrm>
          <a:prstGeom prst="rect">
            <a:avLst/>
          </a:prstGeom>
          <a:noFill/>
          <a:extLst>
            <a:ext uri="{909E8E84-426E-40DD-AFC4-6F175D3DCCD1}">
              <a14:hiddenFill xmlns:a14="http://schemas.microsoft.com/office/drawing/2010/main">
                <a:solidFill>
                  <a:srgbClr val="FFFFFF"/>
                </a:solidFill>
              </a14:hiddenFill>
            </a:ext>
          </a:extLst>
        </p:spPr>
      </p:pic>
      <p:pic>
        <p:nvPicPr>
          <p:cNvPr id="14346" name="Picture 10" descr="http://www.efficientwindows.org/images/winterani.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3444191" y="2473653"/>
            <a:ext cx="1419496" cy="1419496"/>
          </a:xfrm>
          <a:prstGeom prst="rect">
            <a:avLst/>
          </a:prstGeom>
          <a:noFill/>
          <a:extLst>
            <a:ext uri="{909E8E84-426E-40DD-AFC4-6F175D3DCCD1}">
              <a14:hiddenFill xmlns:a14="http://schemas.microsoft.com/office/drawing/2010/main">
                <a:solidFill>
                  <a:srgbClr val="FFFFFF"/>
                </a:solidFill>
              </a14:hiddenFill>
            </a:ext>
          </a:extLst>
        </p:spPr>
      </p:pic>
      <p:pic>
        <p:nvPicPr>
          <p:cNvPr id="14348" name="Picture 12" descr="http://upload.wikimedia.org/wikipedia/commons/6/67/Broken_glas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49816" y="4581128"/>
            <a:ext cx="2208246"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735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500"/>
                                        <p:tgtEl>
                                          <p:spTgt spid="14338"/>
                                        </p:tgtEl>
                                      </p:cBhvr>
                                    </p:animEffect>
                                  </p:childTnLst>
                                </p:cTn>
                              </p:par>
                              <p:par>
                                <p:cTn id="13" presetID="10" presetClass="entr" presetSubtype="0" fill="hold" nodeType="withEffect">
                                  <p:stCondLst>
                                    <p:cond delay="0"/>
                                  </p:stCondLst>
                                  <p:childTnLst>
                                    <p:set>
                                      <p:cBhvr>
                                        <p:cTn id="14" dur="1" fill="hold">
                                          <p:stCondLst>
                                            <p:cond delay="0"/>
                                          </p:stCondLst>
                                        </p:cTn>
                                        <p:tgtEl>
                                          <p:spTgt spid="14340"/>
                                        </p:tgtEl>
                                        <p:attrNameLst>
                                          <p:attrName>style.visibility</p:attrName>
                                        </p:attrNameLst>
                                      </p:cBhvr>
                                      <p:to>
                                        <p:strVal val="visible"/>
                                      </p:to>
                                    </p:set>
                                    <p:animEffect transition="in" filter="fade">
                                      <p:cBhvr>
                                        <p:cTn id="15" dur="500"/>
                                        <p:tgtEl>
                                          <p:spTgt spid="14340"/>
                                        </p:tgtEl>
                                      </p:cBhvr>
                                    </p:animEffect>
                                  </p:childTnLst>
                                </p:cTn>
                              </p:par>
                              <p:par>
                                <p:cTn id="16" presetID="10" presetClass="entr" presetSubtype="0" fill="hold" nodeType="withEffect">
                                  <p:stCondLst>
                                    <p:cond delay="0"/>
                                  </p:stCondLst>
                                  <p:childTnLst>
                                    <p:set>
                                      <p:cBhvr>
                                        <p:cTn id="17" dur="1" fill="hold">
                                          <p:stCondLst>
                                            <p:cond delay="0"/>
                                          </p:stCondLst>
                                        </p:cTn>
                                        <p:tgtEl>
                                          <p:spTgt spid="14342"/>
                                        </p:tgtEl>
                                        <p:attrNameLst>
                                          <p:attrName>style.visibility</p:attrName>
                                        </p:attrNameLst>
                                      </p:cBhvr>
                                      <p:to>
                                        <p:strVal val="visible"/>
                                      </p:to>
                                    </p:set>
                                    <p:animEffect transition="in" filter="fade">
                                      <p:cBhvr>
                                        <p:cTn id="18" dur="500"/>
                                        <p:tgtEl>
                                          <p:spTgt spid="1434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344"/>
                                        </p:tgtEl>
                                        <p:attrNameLst>
                                          <p:attrName>style.visibility</p:attrName>
                                        </p:attrNameLst>
                                      </p:cBhvr>
                                      <p:to>
                                        <p:strVal val="visible"/>
                                      </p:to>
                                    </p:set>
                                    <p:animEffect transition="in" filter="fade">
                                      <p:cBhvr>
                                        <p:cTn id="23" dur="500"/>
                                        <p:tgtEl>
                                          <p:spTgt spid="14344"/>
                                        </p:tgtEl>
                                      </p:cBhvr>
                                    </p:animEffect>
                                  </p:childTnLst>
                                </p:cTn>
                              </p:par>
                              <p:par>
                                <p:cTn id="24" presetID="10" presetClass="entr" presetSubtype="0" fill="hold" nodeType="withEffect">
                                  <p:stCondLst>
                                    <p:cond delay="0"/>
                                  </p:stCondLst>
                                  <p:childTnLst>
                                    <p:set>
                                      <p:cBhvr>
                                        <p:cTn id="25" dur="1" fill="hold">
                                          <p:stCondLst>
                                            <p:cond delay="0"/>
                                          </p:stCondLst>
                                        </p:cTn>
                                        <p:tgtEl>
                                          <p:spTgt spid="14346"/>
                                        </p:tgtEl>
                                        <p:attrNameLst>
                                          <p:attrName>style.visibility</p:attrName>
                                        </p:attrNameLst>
                                      </p:cBhvr>
                                      <p:to>
                                        <p:strVal val="visible"/>
                                      </p:to>
                                    </p:set>
                                    <p:animEffect transition="in" filter="fade">
                                      <p:cBhvr>
                                        <p:cTn id="26" dur="500"/>
                                        <p:tgtEl>
                                          <p:spTgt spid="14346"/>
                                        </p:tgtEl>
                                      </p:cBhvr>
                                    </p:animEffect>
                                  </p:childTnLst>
                                </p:cTn>
                              </p:par>
                              <p:par>
                                <p:cTn id="27" presetID="10" presetClass="entr" presetSubtype="0" fill="hold" nodeType="withEffect">
                                  <p:stCondLst>
                                    <p:cond delay="0"/>
                                  </p:stCondLst>
                                  <p:childTnLst>
                                    <p:set>
                                      <p:cBhvr>
                                        <p:cTn id="28" dur="1" fill="hold">
                                          <p:stCondLst>
                                            <p:cond delay="0"/>
                                          </p:stCondLst>
                                        </p:cTn>
                                        <p:tgtEl>
                                          <p:spTgt spid="14348"/>
                                        </p:tgtEl>
                                        <p:attrNameLst>
                                          <p:attrName>style.visibility</p:attrName>
                                        </p:attrNameLst>
                                      </p:cBhvr>
                                      <p:to>
                                        <p:strVal val="visible"/>
                                      </p:to>
                                    </p:set>
                                    <p:animEffect transition="in" filter="fade">
                                      <p:cBhvr>
                                        <p:cTn id="29" dur="500"/>
                                        <p:tgtEl>
                                          <p:spTgt spid="14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93928"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5 CuadroTexto"/>
          <p:cNvSpPr txBox="1"/>
          <p:nvPr/>
        </p:nvSpPr>
        <p:spPr>
          <a:xfrm>
            <a:off x="6259312" y="923330"/>
            <a:ext cx="1369108" cy="461665"/>
          </a:xfrm>
          <a:prstGeom prst="rect">
            <a:avLst/>
          </a:prstGeom>
          <a:noFill/>
        </p:spPr>
        <p:txBody>
          <a:bodyPr wrap="square" rtlCol="0">
            <a:spAutoFit/>
          </a:bodyPr>
          <a:lstStyle/>
          <a:p>
            <a:r>
              <a:rPr lang="es-VE" sz="2400" dirty="0" smtClean="0"/>
              <a:t>   Glass</a:t>
            </a:r>
            <a:endParaRPr lang="es-VE" sz="2400" dirty="0"/>
          </a:p>
        </p:txBody>
      </p:sp>
      <p:sp>
        <p:nvSpPr>
          <p:cNvPr id="7" name="6 CuadroTexto"/>
          <p:cNvSpPr txBox="1"/>
          <p:nvPr/>
        </p:nvSpPr>
        <p:spPr>
          <a:xfrm>
            <a:off x="6193928" y="620688"/>
            <a:ext cx="2780928" cy="461665"/>
          </a:xfrm>
          <a:prstGeom prst="rect">
            <a:avLst/>
          </a:prstGeom>
          <a:noFill/>
        </p:spPr>
        <p:txBody>
          <a:bodyPr wrap="square" rtlCol="0">
            <a:spAutoFit/>
          </a:bodyPr>
          <a:lstStyle/>
          <a:p>
            <a:r>
              <a:rPr lang="es-VE" sz="2400" dirty="0" smtClean="0"/>
              <a:t>5. Selecting a type </a:t>
            </a:r>
            <a:endParaRPr lang="es-VE" sz="2400" dirty="0"/>
          </a:p>
        </p:txBody>
      </p:sp>
      <p:sp>
        <p:nvSpPr>
          <p:cNvPr id="4" name="3 Rectángulo"/>
          <p:cNvSpPr/>
          <p:nvPr/>
        </p:nvSpPr>
        <p:spPr>
          <a:xfrm>
            <a:off x="6485420" y="2308455"/>
            <a:ext cx="2286000" cy="2308324"/>
          </a:xfrm>
          <a:prstGeom prst="rect">
            <a:avLst/>
          </a:prstGeom>
        </p:spPr>
        <p:txBody>
          <a:bodyPr wrap="square">
            <a:spAutoFit/>
          </a:bodyPr>
          <a:lstStyle/>
          <a:p>
            <a:r>
              <a:rPr lang="en-US" b="1" dirty="0" smtClean="0"/>
              <a:t>Factors to consider</a:t>
            </a:r>
          </a:p>
          <a:p>
            <a:endParaRPr lang="en-US" dirty="0"/>
          </a:p>
          <a:p>
            <a:r>
              <a:rPr lang="en-US" dirty="0"/>
              <a:t>S</a:t>
            </a:r>
            <a:r>
              <a:rPr lang="en-US" dirty="0" smtClean="0"/>
              <a:t>unlight, climate, site temperatures, expected pressure of the wind, rainfall or snowfall and building height</a:t>
            </a:r>
            <a:endParaRPr lang="es-VE" dirty="0"/>
          </a:p>
        </p:txBody>
      </p:sp>
      <p:pic>
        <p:nvPicPr>
          <p:cNvPr id="16386" name="Picture 2" descr="http://www.guidepointglobal.com/images/case_glass_manufacturing_istockphoto_15870692-modern-building-in-sunligh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7" y="412676"/>
            <a:ext cx="1872208" cy="1872208"/>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www.meteorologyclimate.com/climate-ma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86" y="2796663"/>
            <a:ext cx="2308089" cy="1331908"/>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http://www.wunderground.com/hurricane/2010/dec20_temp.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839" y="4749002"/>
            <a:ext cx="2337582" cy="2097166"/>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descr="http://www.nachi.org/images09/lrg-222-external-wind-pressure-gable-view.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3375" y="403300"/>
            <a:ext cx="2414699" cy="1864148"/>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descr="http://www.torange.us/photo/5/13/Frosty-patterns-on-glass-1268052885_65.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03375" y="2796663"/>
            <a:ext cx="2414699" cy="1331908"/>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12" descr="http://mw2.google.com/mw-panoramio/photos/medium/40919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pic>
        <p:nvPicPr>
          <p:cNvPr id="16398" name="Picture 14" descr="http://mw2.google.com/mw-panoramio/photos/medium/40919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10494" y="4743376"/>
            <a:ext cx="1400460" cy="2102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573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83560" y="404664"/>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 name="2 CuadroTexto"/>
          <p:cNvSpPr txBox="1"/>
          <p:nvPr/>
        </p:nvSpPr>
        <p:spPr>
          <a:xfrm>
            <a:off x="6259312" y="923330"/>
            <a:ext cx="1369108" cy="461665"/>
          </a:xfrm>
          <a:prstGeom prst="rect">
            <a:avLst/>
          </a:prstGeom>
          <a:noFill/>
        </p:spPr>
        <p:txBody>
          <a:bodyPr wrap="square" rtlCol="0">
            <a:spAutoFit/>
          </a:bodyPr>
          <a:lstStyle/>
          <a:p>
            <a:r>
              <a:rPr lang="es-VE" sz="2400" dirty="0" smtClean="0"/>
              <a:t>   Glass</a:t>
            </a:r>
            <a:endParaRPr lang="es-VE" sz="2400" dirty="0"/>
          </a:p>
        </p:txBody>
      </p:sp>
      <p:sp>
        <p:nvSpPr>
          <p:cNvPr id="5" name="4 CuadroTexto"/>
          <p:cNvSpPr txBox="1"/>
          <p:nvPr/>
        </p:nvSpPr>
        <p:spPr>
          <a:xfrm>
            <a:off x="6193928" y="620688"/>
            <a:ext cx="2780928" cy="461665"/>
          </a:xfrm>
          <a:prstGeom prst="rect">
            <a:avLst/>
          </a:prstGeom>
          <a:noFill/>
        </p:spPr>
        <p:txBody>
          <a:bodyPr wrap="square" rtlCol="0">
            <a:spAutoFit/>
          </a:bodyPr>
          <a:lstStyle/>
          <a:p>
            <a:r>
              <a:rPr lang="es-VE" sz="2400" dirty="0" smtClean="0"/>
              <a:t>5. Selecting a type </a:t>
            </a:r>
            <a:endParaRPr lang="es-VE" sz="2400" dirty="0"/>
          </a:p>
        </p:txBody>
      </p:sp>
      <p:sp>
        <p:nvSpPr>
          <p:cNvPr id="2" name="1 Rectángulo"/>
          <p:cNvSpPr/>
          <p:nvPr/>
        </p:nvSpPr>
        <p:spPr>
          <a:xfrm>
            <a:off x="6576280" y="2132856"/>
            <a:ext cx="2016224" cy="461665"/>
          </a:xfrm>
          <a:prstGeom prst="rect">
            <a:avLst/>
          </a:prstGeom>
        </p:spPr>
        <p:txBody>
          <a:bodyPr wrap="square">
            <a:spAutoFit/>
          </a:bodyPr>
          <a:lstStyle/>
          <a:p>
            <a:r>
              <a:rPr lang="es-VE" sz="2400" dirty="0" smtClean="0"/>
              <a:t>Curved Glass</a:t>
            </a:r>
            <a:endParaRPr lang="es-VE" sz="2400" dirty="0"/>
          </a:p>
        </p:txBody>
      </p:sp>
      <p:pic>
        <p:nvPicPr>
          <p:cNvPr id="1026" name="Picture 2" descr="http://t0.gstatic.com/images?q=tbn:ANd9GcSvHAGiPbEAS8uV6hRwtNDrGe9jitIG7RLCZ_UpMYXg5lrZTFUJ5LAiEH1A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2132856"/>
            <a:ext cx="3600399" cy="2696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tootoo.com/mytootoo/upload/24/249616/product/249616_a40f183984149df2c3d75ac60190066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4" y="5047955"/>
            <a:ext cx="3600398" cy="180518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tamglass.co.in/products/bendglass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3" y="425464"/>
            <a:ext cx="3600398" cy="1457396"/>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6193928" y="2815754"/>
            <a:ext cx="2830836" cy="3139321"/>
          </a:xfrm>
          <a:prstGeom prst="rect">
            <a:avLst/>
          </a:prstGeom>
        </p:spPr>
        <p:txBody>
          <a:bodyPr wrap="square">
            <a:spAutoFit/>
          </a:bodyPr>
          <a:lstStyle/>
          <a:p>
            <a:pPr algn="just"/>
            <a:r>
              <a:rPr lang="en-US" dirty="0"/>
              <a:t>Using technology is possible to create windows of different shapes, following a similar process as the flat glass, introducing the edge of the glass in the furnace and through a glass manufacturing process may be cylindrical and spherical in form, from the simplest to the most complex. </a:t>
            </a:r>
            <a:endParaRPr lang="es-VE" dirty="0"/>
          </a:p>
        </p:txBody>
      </p:sp>
    </p:spTree>
    <p:extLst>
      <p:ext uri="{BB962C8B-B14F-4D97-AF65-F5344CB8AC3E}">
        <p14:creationId xmlns:p14="http://schemas.microsoft.com/office/powerpoint/2010/main" val="3511360005"/>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83560" y="404664"/>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 name="2 CuadroTexto"/>
          <p:cNvSpPr txBox="1"/>
          <p:nvPr/>
        </p:nvSpPr>
        <p:spPr>
          <a:xfrm>
            <a:off x="6259312" y="923330"/>
            <a:ext cx="1369108" cy="461665"/>
          </a:xfrm>
          <a:prstGeom prst="rect">
            <a:avLst/>
          </a:prstGeom>
          <a:noFill/>
        </p:spPr>
        <p:txBody>
          <a:bodyPr wrap="square" rtlCol="0">
            <a:spAutoFit/>
          </a:bodyPr>
          <a:lstStyle/>
          <a:p>
            <a:r>
              <a:rPr lang="es-VE" sz="2400" dirty="0" smtClean="0"/>
              <a:t>   Glass</a:t>
            </a:r>
            <a:endParaRPr lang="es-VE" sz="2400" dirty="0"/>
          </a:p>
        </p:txBody>
      </p:sp>
      <p:sp>
        <p:nvSpPr>
          <p:cNvPr id="5" name="4 CuadroTexto"/>
          <p:cNvSpPr txBox="1"/>
          <p:nvPr/>
        </p:nvSpPr>
        <p:spPr>
          <a:xfrm>
            <a:off x="6193928" y="620688"/>
            <a:ext cx="2780928" cy="461665"/>
          </a:xfrm>
          <a:prstGeom prst="rect">
            <a:avLst/>
          </a:prstGeom>
          <a:noFill/>
        </p:spPr>
        <p:txBody>
          <a:bodyPr wrap="square" rtlCol="0">
            <a:spAutoFit/>
          </a:bodyPr>
          <a:lstStyle/>
          <a:p>
            <a:r>
              <a:rPr lang="es-VE" sz="2400" dirty="0" smtClean="0"/>
              <a:t>5. Selecting a type </a:t>
            </a:r>
            <a:endParaRPr lang="es-VE" sz="2400" dirty="0"/>
          </a:p>
        </p:txBody>
      </p:sp>
      <p:sp>
        <p:nvSpPr>
          <p:cNvPr id="2" name="1 Rectángulo"/>
          <p:cNvSpPr/>
          <p:nvPr/>
        </p:nvSpPr>
        <p:spPr>
          <a:xfrm>
            <a:off x="6259312" y="2132856"/>
            <a:ext cx="2489152" cy="461665"/>
          </a:xfrm>
          <a:prstGeom prst="rect">
            <a:avLst/>
          </a:prstGeom>
        </p:spPr>
        <p:txBody>
          <a:bodyPr wrap="square">
            <a:spAutoFit/>
          </a:bodyPr>
          <a:lstStyle/>
          <a:p>
            <a:r>
              <a:rPr lang="es-VE" sz="2400" dirty="0" smtClean="0"/>
              <a:t>Laminated Glass</a:t>
            </a:r>
            <a:endParaRPr lang="es-VE" sz="2400" dirty="0"/>
          </a:p>
        </p:txBody>
      </p:sp>
      <p:sp>
        <p:nvSpPr>
          <p:cNvPr id="6" name="5 Rectángulo"/>
          <p:cNvSpPr/>
          <p:nvPr/>
        </p:nvSpPr>
        <p:spPr>
          <a:xfrm>
            <a:off x="6133652" y="2815754"/>
            <a:ext cx="2830836" cy="3139321"/>
          </a:xfrm>
          <a:prstGeom prst="rect">
            <a:avLst/>
          </a:prstGeom>
        </p:spPr>
        <p:txBody>
          <a:bodyPr wrap="square">
            <a:spAutoFit/>
          </a:bodyPr>
          <a:lstStyle/>
          <a:p>
            <a:pPr algn="just"/>
            <a:r>
              <a:rPr lang="en-US" dirty="0"/>
              <a:t>which are formed by two or more sheets of glass and a plastic sheet of polyvinyl butyral, by means of processes by means of heat, vacuum and pressure. The composition of these crystals prevents UV excess favoring the preservation of the products displayed in glass case</a:t>
            </a:r>
            <a:endParaRPr lang="es-VE" dirty="0"/>
          </a:p>
        </p:txBody>
      </p:sp>
      <p:pic>
        <p:nvPicPr>
          <p:cNvPr id="2050" name="Picture 2" descr="http://www2.dupont.com/SafetyGlass/en_US/assets/images/childrens-hospital-of-philadelphia-facade-900x65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218" y="2145804"/>
            <a:ext cx="3603948" cy="262687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made-in-china.com/2f0j00CeQtshaKbncr/Low-E-Laminated-Glass-KX-L0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274" y="108914"/>
            <a:ext cx="2595836" cy="194687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titoglass.com/sysadmin/upimages/2008912728593349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0022" y="5078378"/>
            <a:ext cx="1744340" cy="1744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483594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kristal97.com/imagenes/productos/vasos-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5322" y="1916832"/>
            <a:ext cx="3150468" cy="3150468"/>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395536" y="3087562"/>
            <a:ext cx="3982248" cy="584775"/>
          </a:xfrm>
          <a:prstGeom prst="rect">
            <a:avLst/>
          </a:prstGeom>
          <a:noFill/>
        </p:spPr>
        <p:txBody>
          <a:bodyPr wrap="square" rtlCol="0">
            <a:spAutoFit/>
          </a:bodyPr>
          <a:lstStyle/>
          <a:p>
            <a:r>
              <a:rPr lang="es-VE" sz="3200" b="1" dirty="0" smtClean="0">
                <a:latin typeface="Bradley Hand ITC" pitchFamily="66" charset="0"/>
              </a:rPr>
              <a:t>TWO </a:t>
            </a:r>
            <a:r>
              <a:rPr lang="es-VE" sz="3200" b="1" dirty="0">
                <a:latin typeface="Bradley Hand ITC" pitchFamily="66" charset="0"/>
              </a:rPr>
              <a:t> </a:t>
            </a:r>
            <a:r>
              <a:rPr lang="es-VE" sz="3200" b="1" dirty="0" smtClean="0">
                <a:latin typeface="Bradley Hand ITC" pitchFamily="66" charset="0"/>
              </a:rPr>
              <a:t> </a:t>
            </a:r>
            <a:r>
              <a:rPr lang="es-VE" sz="3200" b="1" dirty="0" smtClean="0">
                <a:effectLst>
                  <a:outerShdw blurRad="38100" dist="38100" dir="2700000" algn="tl">
                    <a:srgbClr val="000000">
                      <a:alpha val="43137"/>
                    </a:srgbClr>
                  </a:outerShdw>
                </a:effectLst>
                <a:latin typeface="Bradley Hand ITC" pitchFamily="66" charset="0"/>
              </a:rPr>
              <a:t>GLASS</a:t>
            </a:r>
            <a:endParaRPr lang="es-VE" sz="3200" b="1" dirty="0">
              <a:effectLst>
                <a:outerShdw blurRad="38100" dist="38100" dir="2700000" algn="tl">
                  <a:srgbClr val="000000">
                    <a:alpha val="43137"/>
                  </a:srgbClr>
                </a:outerShdw>
              </a:effectLst>
              <a:latin typeface="Bradley Hand ITC" pitchFamily="66" charset="0"/>
            </a:endParaRPr>
          </a:p>
        </p:txBody>
      </p:sp>
    </p:spTree>
    <p:extLst>
      <p:ext uri="{BB962C8B-B14F-4D97-AF65-F5344CB8AC3E}">
        <p14:creationId xmlns:p14="http://schemas.microsoft.com/office/powerpoint/2010/main" val="2126589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rqhys.com/arquitectura/imagenes/Vidrio%20laminado.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8638" y="1988840"/>
            <a:ext cx="2400883" cy="3022434"/>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395536" y="3087562"/>
            <a:ext cx="3982248" cy="584775"/>
          </a:xfrm>
          <a:prstGeom prst="rect">
            <a:avLst/>
          </a:prstGeom>
          <a:noFill/>
        </p:spPr>
        <p:txBody>
          <a:bodyPr wrap="square" rtlCol="0">
            <a:spAutoFit/>
          </a:bodyPr>
          <a:lstStyle/>
          <a:p>
            <a:r>
              <a:rPr lang="es-VE" sz="3200" b="1" dirty="0" smtClean="0">
                <a:latin typeface="Bradley Hand ITC" pitchFamily="66" charset="0"/>
              </a:rPr>
              <a:t>ONE  BUILDING</a:t>
            </a:r>
            <a:endParaRPr lang="es-VE" sz="3200" b="1" dirty="0">
              <a:effectLst>
                <a:outerShdw blurRad="38100" dist="38100" dir="2700000" algn="tl">
                  <a:srgbClr val="000000">
                    <a:alpha val="43137"/>
                  </a:srgbClr>
                </a:outerShdw>
              </a:effectLst>
              <a:latin typeface="Bradley Hand ITC" pitchFamily="66" charset="0"/>
            </a:endParaRPr>
          </a:p>
        </p:txBody>
      </p:sp>
    </p:spTree>
    <p:extLst>
      <p:ext uri="{BB962C8B-B14F-4D97-AF65-F5344CB8AC3E}">
        <p14:creationId xmlns:p14="http://schemas.microsoft.com/office/powerpoint/2010/main" val="246449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rqhys.com/arquitectura/imagenes/Vidrio%20laminado.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8235" y="4221088"/>
            <a:ext cx="1858142" cy="2339185"/>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395536" y="3087562"/>
            <a:ext cx="3982248" cy="830997"/>
          </a:xfrm>
          <a:prstGeom prst="rect">
            <a:avLst/>
          </a:prstGeom>
          <a:noFill/>
        </p:spPr>
        <p:txBody>
          <a:bodyPr wrap="square" rtlCol="0">
            <a:spAutoFit/>
          </a:bodyPr>
          <a:lstStyle/>
          <a:p>
            <a:r>
              <a:rPr lang="en-US" sz="2400" b="1" dirty="0" smtClean="0">
                <a:latin typeface="Bradley Hand ITC" pitchFamily="66" charset="0"/>
              </a:rPr>
              <a:t>DO YOU HAVE IN COMMON THESE IMAGES?</a:t>
            </a:r>
            <a:endParaRPr lang="es-VE" sz="2400" b="1" dirty="0">
              <a:effectLst>
                <a:outerShdw blurRad="38100" dist="38100" dir="2700000" algn="tl">
                  <a:srgbClr val="000000">
                    <a:alpha val="43137"/>
                  </a:srgbClr>
                </a:outerShdw>
              </a:effectLst>
              <a:latin typeface="Bradley Hand ITC" pitchFamily="66" charset="0"/>
            </a:endParaRPr>
          </a:p>
        </p:txBody>
      </p:sp>
      <p:pic>
        <p:nvPicPr>
          <p:cNvPr id="4" name="Picture 4" descr="http://www.kristal97.com/imagenes/productos/vasos-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8235" y="2008874"/>
            <a:ext cx="1858141" cy="18581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ttp://images03.olx.com.ve/ui/8/20/33/1280352184_102871733_1-Fotos-de--VENDO-TODO-TIPO-DE-PARABRISAS-Y-VIDRIO-AUTOMOTRIZ-128035218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8235" y="260648"/>
            <a:ext cx="1858141" cy="1365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8349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9512" y="3087562"/>
            <a:ext cx="5220072" cy="461665"/>
          </a:xfrm>
          <a:prstGeom prst="rect">
            <a:avLst/>
          </a:prstGeom>
          <a:noFill/>
        </p:spPr>
        <p:txBody>
          <a:bodyPr wrap="square" rtlCol="0">
            <a:spAutoFit/>
          </a:bodyPr>
          <a:lstStyle/>
          <a:p>
            <a:r>
              <a:rPr lang="en-US" sz="2400" b="1" dirty="0" smtClean="0">
                <a:latin typeface="Bradley Hand ITC" pitchFamily="66" charset="0"/>
              </a:rPr>
              <a:t>1.	So… What is	GLASS   ?</a:t>
            </a:r>
            <a:endParaRPr lang="es-VE" sz="2400" b="1" dirty="0">
              <a:effectLst>
                <a:outerShdw blurRad="38100" dist="38100" dir="2700000" algn="tl">
                  <a:srgbClr val="000000">
                    <a:alpha val="43137"/>
                  </a:srgbClr>
                </a:outerShdw>
              </a:effectLst>
              <a:latin typeface="Bradley Hand ITC" pitchFamily="66" charset="0"/>
            </a:endParaRPr>
          </a:p>
        </p:txBody>
      </p:sp>
    </p:spTree>
    <p:extLst>
      <p:ext uri="{BB962C8B-B14F-4D97-AF65-F5344CB8AC3E}">
        <p14:creationId xmlns:p14="http://schemas.microsoft.com/office/powerpoint/2010/main" val="284932899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83560"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2 CuadroTexto"/>
          <p:cNvSpPr txBox="1"/>
          <p:nvPr/>
        </p:nvSpPr>
        <p:spPr>
          <a:xfrm>
            <a:off x="6183560" y="5958560"/>
            <a:ext cx="2664296" cy="830997"/>
          </a:xfrm>
          <a:prstGeom prst="rect">
            <a:avLst/>
          </a:prstGeom>
          <a:noFill/>
        </p:spPr>
        <p:txBody>
          <a:bodyPr wrap="square" rtlCol="0">
            <a:spAutoFit/>
          </a:bodyPr>
          <a:lstStyle/>
          <a:p>
            <a:pPr algn="r"/>
            <a:r>
              <a:rPr lang="en-US" sz="2400" dirty="0" smtClean="0"/>
              <a:t>Salvatierra Pedro</a:t>
            </a:r>
          </a:p>
          <a:p>
            <a:pPr algn="r"/>
            <a:r>
              <a:rPr lang="en-US" sz="2400" dirty="0" smtClean="0">
                <a:effectLst>
                  <a:outerShdw blurRad="38100" dist="38100" dir="2700000" algn="tl">
                    <a:srgbClr val="000000">
                      <a:alpha val="43137"/>
                    </a:srgbClr>
                  </a:outerShdw>
                </a:effectLst>
              </a:rPr>
              <a:t>Núñez David</a:t>
            </a:r>
            <a:endParaRPr lang="es-VE" sz="2400" dirty="0">
              <a:effectLst>
                <a:outerShdw blurRad="38100" dist="38100" dir="2700000" algn="tl">
                  <a:srgbClr val="000000">
                    <a:alpha val="43137"/>
                  </a:srgbClr>
                </a:outerShdw>
              </a:effectLst>
            </a:endParaRPr>
          </a:p>
        </p:txBody>
      </p:sp>
      <p:sp>
        <p:nvSpPr>
          <p:cNvPr id="2" name="1 CuadroTexto"/>
          <p:cNvSpPr txBox="1"/>
          <p:nvPr/>
        </p:nvSpPr>
        <p:spPr>
          <a:xfrm>
            <a:off x="6183560" y="643508"/>
            <a:ext cx="2448272" cy="461665"/>
          </a:xfrm>
          <a:prstGeom prst="rect">
            <a:avLst/>
          </a:prstGeom>
          <a:noFill/>
        </p:spPr>
        <p:txBody>
          <a:bodyPr wrap="square" rtlCol="0">
            <a:spAutoFit/>
          </a:bodyPr>
          <a:lstStyle/>
          <a:p>
            <a:r>
              <a:rPr lang="es-VE" sz="2400" dirty="0" smtClean="0"/>
              <a:t>1. What is Glass</a:t>
            </a:r>
            <a:endParaRPr lang="es-VE" sz="2400" dirty="0"/>
          </a:p>
        </p:txBody>
      </p:sp>
      <p:sp>
        <p:nvSpPr>
          <p:cNvPr id="4" name="3 CuadroTexto"/>
          <p:cNvSpPr txBox="1"/>
          <p:nvPr/>
        </p:nvSpPr>
        <p:spPr>
          <a:xfrm>
            <a:off x="6183560" y="1659384"/>
            <a:ext cx="2780928" cy="461665"/>
          </a:xfrm>
          <a:prstGeom prst="rect">
            <a:avLst/>
          </a:prstGeom>
          <a:noFill/>
        </p:spPr>
        <p:txBody>
          <a:bodyPr wrap="square" rtlCol="0">
            <a:spAutoFit/>
          </a:bodyPr>
          <a:lstStyle/>
          <a:p>
            <a:r>
              <a:rPr lang="es-VE" sz="2400" dirty="0"/>
              <a:t>2</a:t>
            </a:r>
            <a:r>
              <a:rPr lang="es-VE" sz="2400" dirty="0" smtClean="0"/>
              <a:t>. Glass Composition</a:t>
            </a:r>
            <a:endParaRPr lang="es-VE" sz="2400" dirty="0"/>
          </a:p>
        </p:txBody>
      </p:sp>
      <p:sp>
        <p:nvSpPr>
          <p:cNvPr id="5" name="4 CuadroTexto"/>
          <p:cNvSpPr txBox="1"/>
          <p:nvPr/>
        </p:nvSpPr>
        <p:spPr>
          <a:xfrm>
            <a:off x="6183560" y="2634108"/>
            <a:ext cx="2448272" cy="461665"/>
          </a:xfrm>
          <a:prstGeom prst="rect">
            <a:avLst/>
          </a:prstGeom>
          <a:noFill/>
        </p:spPr>
        <p:txBody>
          <a:bodyPr wrap="square" rtlCol="0">
            <a:spAutoFit/>
          </a:bodyPr>
          <a:lstStyle/>
          <a:p>
            <a:r>
              <a:rPr lang="es-VE" sz="2400" dirty="0"/>
              <a:t>3</a:t>
            </a:r>
            <a:r>
              <a:rPr lang="es-VE" sz="2400" dirty="0" smtClean="0"/>
              <a:t>. History of Glass</a:t>
            </a:r>
            <a:endParaRPr lang="es-VE" sz="2400" dirty="0"/>
          </a:p>
        </p:txBody>
      </p:sp>
      <p:sp>
        <p:nvSpPr>
          <p:cNvPr id="6" name="5 CuadroTexto"/>
          <p:cNvSpPr txBox="1"/>
          <p:nvPr/>
        </p:nvSpPr>
        <p:spPr>
          <a:xfrm>
            <a:off x="6183560" y="3630215"/>
            <a:ext cx="2448272" cy="461665"/>
          </a:xfrm>
          <a:prstGeom prst="rect">
            <a:avLst/>
          </a:prstGeom>
          <a:noFill/>
        </p:spPr>
        <p:txBody>
          <a:bodyPr wrap="square" rtlCol="0">
            <a:spAutoFit/>
          </a:bodyPr>
          <a:lstStyle/>
          <a:p>
            <a:r>
              <a:rPr lang="es-VE" sz="2400" dirty="0"/>
              <a:t>4</a:t>
            </a:r>
            <a:r>
              <a:rPr lang="es-VE" sz="2400" dirty="0" smtClean="0"/>
              <a:t>. Architectural</a:t>
            </a:r>
            <a:endParaRPr lang="es-VE" sz="2400" dirty="0"/>
          </a:p>
        </p:txBody>
      </p:sp>
      <p:sp>
        <p:nvSpPr>
          <p:cNvPr id="7" name="6 Rectángulo"/>
          <p:cNvSpPr/>
          <p:nvPr/>
        </p:nvSpPr>
        <p:spPr>
          <a:xfrm>
            <a:off x="6516216" y="3933056"/>
            <a:ext cx="1837221" cy="461665"/>
          </a:xfrm>
          <a:prstGeom prst="rect">
            <a:avLst/>
          </a:prstGeom>
        </p:spPr>
        <p:txBody>
          <a:bodyPr wrap="square">
            <a:spAutoFit/>
          </a:bodyPr>
          <a:lstStyle/>
          <a:p>
            <a:r>
              <a:rPr lang="es-VE" sz="2400" dirty="0" smtClean="0"/>
              <a:t>Applications</a:t>
            </a:r>
            <a:endParaRPr lang="es-VE" sz="2400" dirty="0"/>
          </a:p>
        </p:txBody>
      </p:sp>
      <p:sp>
        <p:nvSpPr>
          <p:cNvPr id="9" name="8 CuadroTexto"/>
          <p:cNvSpPr txBox="1"/>
          <p:nvPr/>
        </p:nvSpPr>
        <p:spPr>
          <a:xfrm>
            <a:off x="6210324" y="4869160"/>
            <a:ext cx="2780928" cy="461665"/>
          </a:xfrm>
          <a:prstGeom prst="rect">
            <a:avLst/>
          </a:prstGeom>
          <a:noFill/>
        </p:spPr>
        <p:txBody>
          <a:bodyPr wrap="square" rtlCol="0">
            <a:spAutoFit/>
          </a:bodyPr>
          <a:lstStyle/>
          <a:p>
            <a:r>
              <a:rPr lang="es-VE" sz="2400" dirty="0" smtClean="0"/>
              <a:t>5. Selecting a type </a:t>
            </a:r>
            <a:endParaRPr lang="es-VE" sz="2400" dirty="0"/>
          </a:p>
        </p:txBody>
      </p:sp>
      <p:sp>
        <p:nvSpPr>
          <p:cNvPr id="10" name="9 CuadroTexto"/>
          <p:cNvSpPr txBox="1"/>
          <p:nvPr/>
        </p:nvSpPr>
        <p:spPr>
          <a:xfrm>
            <a:off x="6259312" y="5157192"/>
            <a:ext cx="1369108" cy="461665"/>
          </a:xfrm>
          <a:prstGeom prst="rect">
            <a:avLst/>
          </a:prstGeom>
          <a:noFill/>
        </p:spPr>
        <p:txBody>
          <a:bodyPr wrap="square" rtlCol="0">
            <a:spAutoFit/>
          </a:bodyPr>
          <a:lstStyle/>
          <a:p>
            <a:r>
              <a:rPr lang="es-VE" sz="2400" dirty="0" smtClean="0"/>
              <a:t>   Glass</a:t>
            </a:r>
            <a:endParaRPr lang="es-VE" sz="2400" dirty="0"/>
          </a:p>
        </p:txBody>
      </p:sp>
    </p:spTree>
    <p:extLst>
      <p:ext uri="{BB962C8B-B14F-4D97-AF65-F5344CB8AC3E}">
        <p14:creationId xmlns:p14="http://schemas.microsoft.com/office/powerpoint/2010/main" val="377390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83560"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 name="1 CuadroTexto"/>
          <p:cNvSpPr txBox="1"/>
          <p:nvPr/>
        </p:nvSpPr>
        <p:spPr>
          <a:xfrm>
            <a:off x="6183560" y="643508"/>
            <a:ext cx="2448272" cy="461665"/>
          </a:xfrm>
          <a:prstGeom prst="rect">
            <a:avLst/>
          </a:prstGeom>
          <a:noFill/>
        </p:spPr>
        <p:txBody>
          <a:bodyPr wrap="square" rtlCol="0">
            <a:spAutoFit/>
          </a:bodyPr>
          <a:lstStyle/>
          <a:p>
            <a:r>
              <a:rPr lang="es-VE" sz="2400" dirty="0" smtClean="0"/>
              <a:t>1. What is Glass?</a:t>
            </a:r>
            <a:endParaRPr lang="es-VE" sz="2400" dirty="0"/>
          </a:p>
        </p:txBody>
      </p:sp>
      <p:sp>
        <p:nvSpPr>
          <p:cNvPr id="11" name="10 Rectángulo"/>
          <p:cNvSpPr/>
          <p:nvPr/>
        </p:nvSpPr>
        <p:spPr>
          <a:xfrm>
            <a:off x="6292263" y="1289839"/>
            <a:ext cx="2563522" cy="369332"/>
          </a:xfrm>
          <a:prstGeom prst="rect">
            <a:avLst/>
          </a:prstGeom>
        </p:spPr>
        <p:txBody>
          <a:bodyPr wrap="none">
            <a:spAutoFit/>
          </a:bodyPr>
          <a:lstStyle/>
          <a:p>
            <a:r>
              <a:rPr lang="es-VE" dirty="0" smtClean="0"/>
              <a:t>-An amorphous substance </a:t>
            </a:r>
            <a:endParaRPr lang="es-VE" dirty="0"/>
          </a:p>
        </p:txBody>
      </p:sp>
      <p:sp>
        <p:nvSpPr>
          <p:cNvPr id="12" name="11 Rectángulo"/>
          <p:cNvSpPr/>
          <p:nvPr/>
        </p:nvSpPr>
        <p:spPr>
          <a:xfrm>
            <a:off x="6292263" y="1988840"/>
            <a:ext cx="2731838" cy="369332"/>
          </a:xfrm>
          <a:prstGeom prst="rect">
            <a:avLst/>
          </a:prstGeom>
        </p:spPr>
        <p:txBody>
          <a:bodyPr wrap="none">
            <a:spAutoFit/>
          </a:bodyPr>
          <a:lstStyle/>
          <a:p>
            <a:r>
              <a:rPr lang="es-VE" dirty="0" smtClean="0"/>
              <a:t>-Enough molecular cohesion</a:t>
            </a:r>
            <a:endParaRPr lang="es-VE" dirty="0"/>
          </a:p>
        </p:txBody>
      </p:sp>
      <p:pic>
        <p:nvPicPr>
          <p:cNvPr id="9220" name="Picture 4" descr="http://southeasternaluminum.com/images/GlassMetalPics/Rain_glas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177326"/>
            <a:ext cx="2698626" cy="2698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9047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fade">
                                      <p:cBhvr>
                                        <p:cTn id="12" dur="500"/>
                                        <p:tgtEl>
                                          <p:spTgt spid="92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93928"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8 CuadroTexto"/>
          <p:cNvSpPr txBox="1"/>
          <p:nvPr/>
        </p:nvSpPr>
        <p:spPr>
          <a:xfrm>
            <a:off x="6186908" y="692696"/>
            <a:ext cx="2780928" cy="461665"/>
          </a:xfrm>
          <a:prstGeom prst="rect">
            <a:avLst/>
          </a:prstGeom>
          <a:noFill/>
        </p:spPr>
        <p:txBody>
          <a:bodyPr wrap="square" rtlCol="0">
            <a:spAutoFit/>
          </a:bodyPr>
          <a:lstStyle/>
          <a:p>
            <a:r>
              <a:rPr lang="es-VE" sz="2400" dirty="0"/>
              <a:t>2</a:t>
            </a:r>
            <a:r>
              <a:rPr lang="es-VE" sz="2400" dirty="0" smtClean="0"/>
              <a:t>. Glass Composition</a:t>
            </a:r>
            <a:endParaRPr lang="es-VE" sz="2400" dirty="0"/>
          </a:p>
        </p:txBody>
      </p:sp>
      <p:pic>
        <p:nvPicPr>
          <p:cNvPr id="10" name="9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2348880"/>
            <a:ext cx="2896421" cy="2169520"/>
          </a:xfrm>
          <a:prstGeom prst="rect">
            <a:avLst/>
          </a:prstGeom>
        </p:spPr>
      </p:pic>
      <p:sp>
        <p:nvSpPr>
          <p:cNvPr id="14" name="13 CuadroTexto"/>
          <p:cNvSpPr txBox="1"/>
          <p:nvPr/>
        </p:nvSpPr>
        <p:spPr>
          <a:xfrm>
            <a:off x="6360256" y="1412776"/>
            <a:ext cx="2448272" cy="646331"/>
          </a:xfrm>
          <a:prstGeom prst="rect">
            <a:avLst/>
          </a:prstGeom>
          <a:noFill/>
        </p:spPr>
        <p:txBody>
          <a:bodyPr wrap="square" rtlCol="0">
            <a:spAutoFit/>
          </a:bodyPr>
          <a:lstStyle/>
          <a:p>
            <a:r>
              <a:rPr lang="en-US" b="1" dirty="0"/>
              <a:t>S</a:t>
            </a:r>
            <a:r>
              <a:rPr lang="en-US" b="1" dirty="0" smtClean="0"/>
              <a:t>ilica</a:t>
            </a:r>
            <a:r>
              <a:rPr lang="en-US" dirty="0" smtClean="0"/>
              <a:t>,</a:t>
            </a:r>
          </a:p>
          <a:p>
            <a:r>
              <a:rPr lang="en-US" dirty="0" smtClean="0"/>
              <a:t> sand, flint or quartz</a:t>
            </a:r>
            <a:endParaRPr lang="es-VE" dirty="0"/>
          </a:p>
        </p:txBody>
      </p:sp>
      <p:pic>
        <p:nvPicPr>
          <p:cNvPr id="12290" name="Picture 2" descr="http://2.bp.blogspot.com/-7cNW7FXVCnM/Tay0LJ8bGzI/AAAAAAAAByc/vb8mNF-G0qw/s200/S%25C3%25ADli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412676"/>
            <a:ext cx="2060210" cy="1380341"/>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ARENAS DE SILI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5157192"/>
            <a:ext cx="1480961" cy="91326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8" descr="data:image/jpeg;base64,/9j/4AAQSkZJRgABAQAAAQABAAD/2wCEAAkGBhQQEBQUEhQUFBQUFQ8QFBAUEBQUEBYUFhUVFBQVFRYXHCYeFxkjGRUVHy8gIycpLCwsFR4xNTAqNSYrLCkBCQoKDgwOFA8PFykcHRwpKSkpKSkpKSkpKSkpLCkpKSkpKSkpKSkpKSkpKSkpKSksKSkpKSwpKSwpKSwpKSwsLP/AABEIAMIBAwMBIgACEQEDEQH/xAAcAAACAgMBAQAAAAAAAAAAAAAAAQIDBAUGBwj/xAA9EAABAwIEAwUGAwcEAwEAAAABAAIRAyEEEjFBBVFhBhMicYEHkaGx0fAUMsFCUnKCkuHxM1NiohYjQxX/xAAYAQEBAQEBAAAAAAAAAAAAAAAAAQIDBP/EAB4RAQEBAAICAwEAAAAAAAAAAAABEQIhEjEDQVET/9oADAMBAAIRAxEAPwDxIJpJrQEIhNAQiEJoEhOE0CRCaETShACaENKEQnCEChMBEJlDUYRCaEChBCaEVFCkiEEUKUJIEhOEIElCaECQmgoEoqSEChCaEAnCQTUAhCYUTThCEQiGAszD8HrVG5m03OadCIv5LadmuzvfzVqT3bDYR/qOGrZ2AtJ6wumbXizQGtFhsPRc+XK7kbkjhH8JrN1pPH8hWM+mRqCPMEfNehuxF+SiKgdrcdQnlfwyPPULu6vD6TtabD1ygH4Kip2coOFmvadPC4x8ZSfJ+w8XFFELsX9kKLQ053mdpbaNZMI/8ZwxmO9HXM0/Nq15xMcelC6x3ZKkdKlQebWn6KD+xjYtWPrT+jk8omOXRC6lnYYnSswfxMcB7wSoVOwdX9mpSd1l4+bVdhjmCkt9W7G4huzHdQ8R8YWO/sziB/8AP3Ob9VdMamELYHgVf/bd6Qf1UTwat/tVP6CqMFC2dLs9iHaUn+oyj/tCtp9lcQ6Yp6c3N+F01WnQuio9g8Y/Sjy1e0fqrans7xjQTkYY1ArMn4lNXHMQlC6rB+zvFVNQ1o/iDj7mlbOn7KapE59NfA2R6Z5U2JjgoSXSdquxdXABjnEPp1JAeLEO1yubJgxfl7iucIVl0RKAEykqEShBQgkEICFKlMJpBNRDCyuHYB9eqynTEve4MaOp38hqegWMAvU/ZTwljMLXxThLy8YekTsIBfHnmA/lWeVyLI3juFMp0adFpOVjWstAzAanoTr6rS8U4flksEtG03H1vuugr4kZrnST9FqDiodIE8x0WZF1zjqvRVl1/wDK29drZNoOv2FiPHMA/NXRjAxvKbqxF5IVzaYMmI+SQaOU+enuWdGWygTSZzIm+tzKq/DkbI78qyniNZvAkhagrFNSpt5qxmLHRSZVadh74VwRD4KtfioTbSznwtmIvNhNlj4mnlMEe5XoXUq5P0KgaQcbk+VlAPEg+RsrqBnVANwo2J9QrjhWnd3wP6I7wDeUd79woMihhmNBLi6dA0RPnpdTw7skhtt5WP36XfK4a2H4gne53VtCuRAm2sdVqxW8lk4MudJ/ZHxPJUZlKvDrWHwWzw7tDBPPf4LVUaBJW1wtMgKDA7d8ND+D13gGWOpPBOwFQCw8ibrwty+k+J02v4ZiWvEtNCufc0kesgL5tcnH7avpApJpLbIQhCBhCAmFlKAFIJKbAiN1wDshiMYC6kyWNcGOeTYGJ01No05hepcPwL8PhqdBrXZaYMuLCMzy4uLjJgSXLYdheHHDcOotIhzx3rucvOa/8uQei6nug7DunxanxXgjQid1578m3HXx6cDVwFTUgj4rCqYc7rrnCyw6+FDtR9VrWccnUpdPVUOpydF0WI4Vyv8ANYTsDGvyWtRrqdhl1Fzl681EYYHp8vVbB+FG0z1WO9hGyIwalAjz+9FS4O0nqs10qpwWsNYndkH4/YWVSxRaxwES6L7iJlSa0FSDAghg8TkIdPm3Yj909FPEYovjPeNLR6KIoKf4dVWOOgUmkqw0VYylGyCFNhV7TCbQUd2qFmlB6KdOhKy6GBkqCrBYE1HAbblbsUQ0ZRYCyvwtHIwDeZMKBCsCw7YWdRcsMK+m+EG7cycDVDtDTrCOmRy+YnL6V49X7vh9Yi2WhiPf3ZH6r5qKzw+276QKipEJFdGCQhCBhSASCaiUwtv2W4R+KxdGjs97c38A8Tz/AEgrUtC9X9kfZ/LTqYtwu6aNL+EGXu9SA3+VyxyuRZNegVjcAWAERt6feyzsTVy4cAb395WurW++hKzMaMtFjT+bU/P+y8snbrWtyiFU+kshrFB7V0jDF7u6i/CBwg+9XkXU2lbRpcRwwt8uY0VLsFnHIi07FdJINiAQVj1OHja3REc1UweWxH0WM7BToPiuyp8KFRpBMEaclr2cAc03c0eslbliOX/DdEd3C6t/BAdXN9AVju4KP3vgpaY5wMUhTJW/HBh+8PcVZ/8Ajj94ecFJVc/3JPTopfhSt2OE8nNPqforWcJ5kK6Y1VLh8j9VIcOXQ0cGIifgpjASbX8gpq40dHAXWzwXDSeXnstvS4LlPimbeEQPerSBMAQRaNCFndXGA/C9NN9ljO4WTpJ9LLaFizcGLXv9dk1caGn2fqE3ygW3Ob3f3W1wvCabLgS7Ym/rCznuE3vulUF/swptXI5n2h1+74ZiTzZl/rIYPmvnly9p9sfEcmCZS3q1QY/40xmP/ZzF4s5dOHpnkhCRUpUV0ZJCEIJBSCiFIKVlmcLwLq9anSb+ao9lMWm7iBMDlM+i+i8Jg24eiyiweCk1rRblaT1Jv6rwnsJiTT4jhnNZnd3rGhkxOfwWPTNPovozEYRoZe95lcPl+nTj6a/h9LNU8QkCXE7WiB1uVDGVs9Qn0CC4gOdJvDPPc/oqAYWOK1NVOdA96i+oqi9bxnQ1ynmChCAriJ95CiayTkkgtZVIQ56gUpWgZlEpkpEoERKiW8v7qcKdIKhMogDW+uXz3WXQo5o/d5qqo0O/NfruPLkp06OUWc7yt+oWVi7uQ02A3nZGErZXeGJ5mfkAqjhC43Lo6O+izuGcLpU3AlpJmcxceW6lVnDOS1xA2LiDv0WDxOiXXAM3uNei3FtZtz3VWIj0WJWrGiptfTbLzNjIAMg7Rz/srsJivE0Azm+XVbF4Bj9QqaWCa2SIv9+i3bExXm8RHKL9PXVXUXF3TUaym4ibXKrxONbQpVKr7Nptc9x6AFx/VYaeMe2PigqY4Um6UKYYf43+N3wLPcvPyVm8W4g6vWqVX/mqPfUPm4kx+nosEleiTHO1EoQUlpBCScoQMKQCQTCyy23Zniv4XF0a5BIpVGPIGpAPijrEr6R7/wDEMa6mZpVGMc18GCHgOa74r5aBXXdkfaHXwMU3E1MPJmiXXbOrqZ/ZO8aHpqscuOtS49oxBk5Ro3wj9T6rGqOuo4DiLK9FlVhzMqNzNO/IgjYgyCOYQ5t7LGLquo7ooSFJ7iD8FSSts1YCpMbJVLnJ98EFrinmVYenKirA5JRCmggR/n6pTe6ZCjCCYWRSoSVjspnaD52KyKLC25EDnchXRnMpWJWO62qlSxTXWaRvvuraNAvIn3bqXpUMMCd9TE/JbGeev3tyUKrQGaaQd5UgcwJHu89li3Y1Jiym8yBqLg8xuFbUMgrHYCBrB5cgrmafYWJ7aUudAv7vRR7w6a9FY+I5dfmoMp7yJM+cbKizKCeXSdIXnfti7Rd3QbhmHxVvE+P9tp09XR/SV6C45RA1Nh/dfPPbji/4rHVngy0O7umdsjPCCOhILv5l04TtmudeVAqblArq5kVFSSWlJCEIJJhIJhRk1IKKYUHVdh+1T8JWaxz/AP0PcBUabtbNhUH7pBieY10C9ee/KfuF88tK9H7Bdrs4bhax8QhtGoTqNqbjz/d93JZsWV3xqSPuVjvMKp1bLqkKsohucogpOaVHLdBe0q1rlQ3VX00D3HyV6hTYrmtWWlZag0pHJX5VaxkKXudirDUco6rNwzCTcmOUW6zKqY4k5G3N7DT15LMFODlB5Akc9/1T1OmvZM4exrpa0STsIWU0DXQ3H+FAmLEmddbcoUKb56gTJ8vmuFtrc6XVjzE7O3HkosIykRaIPSOXPySLS4+8/f3ur2CArJgg2nfz3Q4xr5WsPuyHnr9JUHMM+V76LU7ECASOtom3PT1UnOjTolllwvfzXFe0rtl+EomjTdGIqixab06ZsXnk4iQ31Oy1Iy0/tG9oXd58NhnS8gsrVgfyTZ1Nh/e2J20F5jydxQ90qJXaTHO3SJUSmlC1EJJMqKqwIQhFSBQEgmoykmEkKCQU2uUEwiPTuyHaI4ukadQzWpiZ3qMsM38Q3855rbCsWndeS8N4g/D1WVKZhzDItI5EEbgiQR1XrfDuJ08XSFanYE5XsMZqVSJyO5tMEtduNbgrPqtMujipUjUuqG0yDorQ2y0yvplZdMLDpGFl01mqyG/Hkr6DVjhZeHZmMDX5dSstAWV+EwEuGaY16W6+vzWXQwGW5uZFgfvmsio7Y6aLOtSIii0SQAOYiBCpJA+F/WFc+pb3j6KgsJ3gTuAuV5a1icWuYbMdb/43UzaR6dY5/fJQa8C1j8knVosSXGZ2m+1vVW9HtkOqgAQq3fU9OiqbWkTMDRRqYpoGok7C5/sk2i5hn75bfJFRrjePRY9HHh7wJ16aq3jfGKeFoOq1XZWtFzv5AbkmBG63mJrUdoOOMwGHdXefyiGt/ae8/laPONeQJXz5xTib8RVfVqnM+o4uc79ByAFgOQW17YdrqnEK2Z3hptkUqWzQdzzcdz6Bc8SuvGYxaRSlBKS3jISJQUkCKSZSVaEoSQgmEJBNRlJCQTUDTSlMIhrbdn+0D8JULm3a4ZKlMnwvbMx0INwdj6g6lCEey8D47TxFPwkm5DS6zpAE03/8o0MwVtXYblvfReK8J4u/DulpOUkFzJs6PkeRXs/ZnjDcVSaZkxY7kaR5hYvTXtfToK6IWX3JvHv2HnyWXhsA1sOcQXXsdusHaPNZ8lkYuEwZc5ocCGmTMXIAm3LbVbujQDBAEc9yfVDqc9do8xE9fJRLfCM1ttBePLTb3LF5N4kK0H6eii+pruqKlfcnUg6cp/t7lg4ziBOnhsBbWFzzly9LuMqvXy6wegPTdYdTFnn6be5a6tiiOf1URiZHkuvHjjNusw40jRTGNMa6rWl5OilSYRYklayJrPNSVXmlVK+iLOe8hlNgLnVHnKwAakk7LSLsJDXZ3kNYwOe55MBoAkknYLyD2iduTxCtlYSMPTJDBpnOneOHyG08ysrt/wC0AYoHD4aW4cHxvNnV3DQkbMGoG+p2A4NxVk+y0EqMolJaZBQhIlUJCElQFJNJFKEIQipQmopyoyakoymCoGgFCEEkAqMpoiS6vsT2mbhnZKhLWEyH3Iad5A28lyaAUWPozhfGWVmjI9rgbhzHAnbWP1WzFMAeKfDFokjp1kwvmNlQi4MHmLFZ/wD5DiMuXv6+U2Le/qZY5RmXO/Hrfk+izxykHZC9gdswvaHc9CZ0WNS7UUalY087MwEZS4ZiDpIB6lfNzqkmd+e6Myn84eT6F7Q9pMPhP9ao1p2p/mqH+UXXCV/aix1dobTIpTDqjz4hP7QaNAOp0XmpqE6+9RzLc4xm17jRxBeYJBFnaSD5HyWxpU4FgPOF5H2c7dVMK3I9gq0x+UF2V7RyDoNuhC7fhntKwdQAPL6J5PaXM/qZPxAWcxXUsp+XoFNlOTYfBYjO02BZT71+KpFmwa/M89AweInpC47tL7YSZZgGGkLg4ioGmsR/wbdrPO58k7q47fj/ABjD8NpCpipc9093h2Ed47rB/K3/AJG3novIO1nbyvj3EOPd0AZZhmH/ANYjQu3e7qfQBc/jMc+s8vqPc97jLnvcXOJ6k3WOtzim/iUqMolKVrGTRKUpIHKSEKgUUyUkUJIKEUIQhA5TUQnKIcpqKaIlKJUZTQSQopyoJSiVGUSglKJUZTQOUSoynKByiVGUSglKAVGUSgnmUZSlJBKUpSQqCUwkhAISlJBJIpIRQhCRRRKEIQCEIQCEIRAE0IRAmkhBIJoQoEEIQgEIQgEIQqBCEIGUkIUAhCFQJFCECQhCAQhCgEJIVUylt70IRSQUIQJCEI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sp>
        <p:nvSpPr>
          <p:cNvPr id="5" name="AutoShape 10" descr="data:image/jpeg;base64,/9j/4AAQSkZJRgABAQAAAQABAAD/2wCEAAkGBhQQEBQUEhQUFBQUFQ8QFBAUEBQUEBYUFhUVFBQVFRYXHCYeFxkjGRUVHy8gIycpLCwsFR4xNTAqNSYrLCkBCQoKDgwOFA8PFykcHRwpKSkpKSkpKSkpKSkpLCkpKSkpKSkpKSkpKSkpKSkpKSksKSkpKSwpKSwpKSwpKSwsLP/AABEIAMIBAwMBIgACEQEDEQH/xAAcAAACAgMBAQAAAAAAAAAAAAAAAQIDBAUGBwj/xAA9EAABAwIEAwUGAwcEAwEAAAABAAIRAyEEEjFBBVFhBhMicYEHkaGx0fAUMsFCUnKCkuHxM1NiohYjQxX/xAAYAQEBAQEBAAAAAAAAAAAAAAAAAQIDBP/EAB4RAQEBAAICAwEAAAAAAAAAAAABEQIhEjEDQVET/9oADAMBAAIRAxEAPwDxIJpJrQEIhNAQiEJoEhOE0CRCaETShACaENKEQnCEChMBEJlDUYRCaEChBCaEVFCkiEEUKUJIEhOEIElCaECQmgoEoqSEChCaEAnCQTUAhCYUTThCEQiGAszD8HrVG5m03OadCIv5LadmuzvfzVqT3bDYR/qOGrZ2AtJ6wumbXizQGtFhsPRc+XK7kbkjhH8JrN1pPH8hWM+mRqCPMEfNehuxF+SiKgdrcdQnlfwyPPULu6vD6TtabD1ygH4Kip2coOFmvadPC4x8ZSfJ+w8XFFELsX9kKLQ053mdpbaNZMI/8ZwxmO9HXM0/Nq15xMcelC6x3ZKkdKlQebWn6KD+xjYtWPrT+jk8omOXRC6lnYYnSswfxMcB7wSoVOwdX9mpSd1l4+bVdhjmCkt9W7G4huzHdQ8R8YWO/sziB/8AP3Ob9VdMamELYHgVf/bd6Qf1UTwat/tVP6CqMFC2dLs9iHaUn+oyj/tCtp9lcQ6Yp6c3N+F01WnQuio9g8Y/Sjy1e0fqrans7xjQTkYY1ArMn4lNXHMQlC6rB+zvFVNQ1o/iDj7mlbOn7KapE59NfA2R6Z5U2JjgoSXSdquxdXABjnEPp1JAeLEO1yubJgxfl7iucIVl0RKAEykqEShBQgkEICFKlMJpBNRDCyuHYB9eqynTEve4MaOp38hqegWMAvU/ZTwljMLXxThLy8YekTsIBfHnmA/lWeVyLI3juFMp0adFpOVjWstAzAanoTr6rS8U4flksEtG03H1vuugr4kZrnST9FqDiodIE8x0WZF1zjqvRVl1/wDK29drZNoOv2FiPHMA/NXRjAxvKbqxF5IVzaYMmI+SQaOU+enuWdGWygTSZzIm+tzKq/DkbI78qyniNZvAkhagrFNSpt5qxmLHRSZVadh74VwRD4KtfioTbSznwtmIvNhNlj4mnlMEe5XoXUq5P0KgaQcbk+VlAPEg+RsrqBnVANwo2J9QrjhWnd3wP6I7wDeUd79woMihhmNBLi6dA0RPnpdTw7skhtt5WP36XfK4a2H4gne53VtCuRAm2sdVqxW8lk4MudJ/ZHxPJUZlKvDrWHwWzw7tDBPPf4LVUaBJW1wtMgKDA7d8ND+D13gGWOpPBOwFQCw8ibrwty+k+J02v4ZiWvEtNCufc0kesgL5tcnH7avpApJpLbIQhCBhCAmFlKAFIJKbAiN1wDshiMYC6kyWNcGOeTYGJ01No05hepcPwL8PhqdBrXZaYMuLCMzy4uLjJgSXLYdheHHDcOotIhzx3rucvOa/8uQei6nug7DunxanxXgjQid1578m3HXx6cDVwFTUgj4rCqYc7rrnCyw6+FDtR9VrWccnUpdPVUOpydF0WI4Vyv8ANYTsDGvyWtRrqdhl1Fzl681EYYHp8vVbB+FG0z1WO9hGyIwalAjz+9FS4O0nqs10qpwWsNYndkH4/YWVSxRaxwES6L7iJlSa0FSDAghg8TkIdPm3Yj909FPEYovjPeNLR6KIoKf4dVWOOgUmkqw0VYylGyCFNhV7TCbQUd2qFmlB6KdOhKy6GBkqCrBYE1HAbblbsUQ0ZRYCyvwtHIwDeZMKBCsCw7YWdRcsMK+m+EG7cycDVDtDTrCOmRy+YnL6V49X7vh9Yi2WhiPf3ZH6r5qKzw+276QKipEJFdGCQhCBhSASCaiUwtv2W4R+KxdGjs97c38A8Tz/AEgrUtC9X9kfZ/LTqYtwu6aNL+EGXu9SA3+VyxyuRZNegVjcAWAERt6feyzsTVy4cAb395WurW++hKzMaMtFjT+bU/P+y8snbrWtyiFU+kshrFB7V0jDF7u6i/CBwg+9XkXU2lbRpcRwwt8uY0VLsFnHIi07FdJINiAQVj1OHja3REc1UweWxH0WM7BToPiuyp8KFRpBMEaclr2cAc03c0eslbliOX/DdEd3C6t/BAdXN9AVju4KP3vgpaY5wMUhTJW/HBh+8PcVZ/8Ajj94ecFJVc/3JPTopfhSt2OE8nNPqforWcJ5kK6Y1VLh8j9VIcOXQ0cGIifgpjASbX8gpq40dHAXWzwXDSeXnstvS4LlPimbeEQPerSBMAQRaNCFndXGA/C9NN9ljO4WTpJ9LLaFizcGLXv9dk1caGn2fqE3ygW3Ob3f3W1wvCabLgS7Ym/rCznuE3vulUF/swptXI5n2h1+74ZiTzZl/rIYPmvnly9p9sfEcmCZS3q1QY/40xmP/ZzF4s5dOHpnkhCRUpUV0ZJCEIJBSCiFIKVlmcLwLq9anSb+ao9lMWm7iBMDlM+i+i8Jg24eiyiweCk1rRblaT1Jv6rwnsJiTT4jhnNZnd3rGhkxOfwWPTNPovozEYRoZe95lcPl+nTj6a/h9LNU8QkCXE7WiB1uVDGVs9Qn0CC4gOdJvDPPc/oqAYWOK1NVOdA96i+oqi9bxnQ1ynmChCAriJ95CiayTkkgtZVIQ56gUpWgZlEpkpEoERKiW8v7qcKdIKhMogDW+uXz3WXQo5o/d5qqo0O/NfruPLkp06OUWc7yt+oWVi7uQ02A3nZGErZXeGJ5mfkAqjhC43Lo6O+izuGcLpU3AlpJmcxceW6lVnDOS1xA2LiDv0WDxOiXXAM3uNei3FtZtz3VWIj0WJWrGiptfTbLzNjIAMg7Rz/srsJivE0Azm+XVbF4Bj9QqaWCa2SIv9+i3bExXm8RHKL9PXVXUXF3TUaym4ibXKrxONbQpVKr7Nptc9x6AFx/VYaeMe2PigqY4Um6UKYYf43+N3wLPcvPyVm8W4g6vWqVX/mqPfUPm4kx+nosEleiTHO1EoQUlpBCScoQMKQCQTCyy23Zniv4XF0a5BIpVGPIGpAPijrEr6R7/wDEMa6mZpVGMc18GCHgOa74r5aBXXdkfaHXwMU3E1MPJmiXXbOrqZ/ZO8aHpqscuOtS49oxBk5Ro3wj9T6rGqOuo4DiLK9FlVhzMqNzNO/IgjYgyCOYQ5t7LGLquo7ooSFJ7iD8FSSts1YCpMbJVLnJ98EFrinmVYenKirA5JRCmggR/n6pTe6ZCjCCYWRSoSVjspnaD52KyKLC25EDnchXRnMpWJWO62qlSxTXWaRvvuraNAvIn3bqXpUMMCd9TE/JbGeev3tyUKrQGaaQd5UgcwJHu89li3Y1Jiym8yBqLg8xuFbUMgrHYCBrB5cgrmafYWJ7aUudAv7vRR7w6a9FY+I5dfmoMp7yJM+cbKizKCeXSdIXnfti7Rd3QbhmHxVvE+P9tp09XR/SV6C45RA1Nh/dfPPbji/4rHVngy0O7umdsjPCCOhILv5l04TtmudeVAqblArq5kVFSSWlJCEIJJhIJhRk1IKKYUHVdh+1T8JWaxz/AP0PcBUabtbNhUH7pBieY10C9ee/KfuF88tK9H7Bdrs4bhax8QhtGoTqNqbjz/d93JZsWV3xqSPuVjvMKp1bLqkKsohucogpOaVHLdBe0q1rlQ3VX00D3HyV6hTYrmtWWlZag0pHJX5VaxkKXudirDUco6rNwzCTcmOUW6zKqY4k5G3N7DT15LMFODlB5Akc9/1T1OmvZM4exrpa0STsIWU0DXQ3H+FAmLEmddbcoUKb56gTJ8vmuFtrc6XVjzE7O3HkosIykRaIPSOXPySLS4+8/f3ur2CArJgg2nfz3Q4xr5WsPuyHnr9JUHMM+V76LU7ECASOtom3PT1UnOjTolllwvfzXFe0rtl+EomjTdGIqixab06ZsXnk4iQ31Oy1Iy0/tG9oXd58NhnS8gsrVgfyTZ1Nh/e2J20F5jydxQ90qJXaTHO3SJUSmlC1EJJMqKqwIQhFSBQEgmoykmEkKCQU2uUEwiPTuyHaI4ukadQzWpiZ3qMsM38Q3855rbCsWndeS8N4g/D1WVKZhzDItI5EEbgiQR1XrfDuJ08XSFanYE5XsMZqVSJyO5tMEtduNbgrPqtMujipUjUuqG0yDorQ2y0yvplZdMLDpGFl01mqyG/Hkr6DVjhZeHZmMDX5dSstAWV+EwEuGaY16W6+vzWXQwGW5uZFgfvmsio7Y6aLOtSIii0SQAOYiBCpJA+F/WFc+pb3j6KgsJ3gTuAuV5a1icWuYbMdb/43UzaR6dY5/fJQa8C1j8knVosSXGZ2m+1vVW9HtkOqgAQq3fU9OiqbWkTMDRRqYpoGok7C5/sk2i5hn75bfJFRrjePRY9HHh7wJ16aq3jfGKeFoOq1XZWtFzv5AbkmBG63mJrUdoOOMwGHdXefyiGt/ae8/laPONeQJXz5xTib8RVfVqnM+o4uc79ByAFgOQW17YdrqnEK2Z3hptkUqWzQdzzcdz6Bc8SuvGYxaRSlBKS3jISJQUkCKSZSVaEoSQgmEJBNRlJCQTUDTSlMIhrbdn+0D8JULm3a4ZKlMnwvbMx0INwdj6g6lCEey8D47TxFPwkm5DS6zpAE03/8o0MwVtXYblvfReK8J4u/DulpOUkFzJs6PkeRXs/ZnjDcVSaZkxY7kaR5hYvTXtfToK6IWX3JvHv2HnyWXhsA1sOcQXXsdusHaPNZ8lkYuEwZc5ocCGmTMXIAm3LbVbujQDBAEc9yfVDqc9do8xE9fJRLfCM1ttBePLTb3LF5N4kK0H6eii+pruqKlfcnUg6cp/t7lg4ziBOnhsBbWFzzly9LuMqvXy6wegPTdYdTFnn6be5a6tiiOf1URiZHkuvHjjNusw40jRTGNMa6rWl5OilSYRYklayJrPNSVXmlVK+iLOe8hlNgLnVHnKwAakk7LSLsJDXZ3kNYwOe55MBoAkknYLyD2iduTxCtlYSMPTJDBpnOneOHyG08ysrt/wC0AYoHD4aW4cHxvNnV3DQkbMGoG+p2A4NxVk+y0EqMolJaZBQhIlUJCElQFJNJFKEIQipQmopyoyakoymCoGgFCEEkAqMpoiS6vsT2mbhnZKhLWEyH3Iad5A28lyaAUWPozhfGWVmjI9rgbhzHAnbWP1WzFMAeKfDFokjp1kwvmNlQi4MHmLFZ/wD5DiMuXv6+U2Le/qZY5RmXO/Hrfk+izxykHZC9gdswvaHc9CZ0WNS7UUalY087MwEZS4ZiDpIB6lfNzqkmd+e6Myn84eT6F7Q9pMPhP9ao1p2p/mqH+UXXCV/aix1dobTIpTDqjz4hP7QaNAOp0XmpqE6+9RzLc4xm17jRxBeYJBFnaSD5HyWxpU4FgPOF5H2c7dVMK3I9gq0x+UF2V7RyDoNuhC7fhntKwdQAPL6J5PaXM/qZPxAWcxXUsp+XoFNlOTYfBYjO02BZT71+KpFmwa/M89AweInpC47tL7YSZZgGGkLg4ioGmsR/wbdrPO58k7q47fj/ABjD8NpCpipc9093h2Ed47rB/K3/AJG3novIO1nbyvj3EOPd0AZZhmH/ANYjQu3e7qfQBc/jMc+s8vqPc97jLnvcXOJ6k3WOtzim/iUqMolKVrGTRKUpIHKSEKgUUyUkUJIKEUIQhA5TUQnKIcpqKaIlKJUZTQSQopyoJSiVGUSglKJUZTQOUSoynKByiVGUSglKAVGUSgnmUZSlJBKUpSQqCUwkhAISlJBJIpIRQhCRRRKEIQCEIQCEIRAE0IRAmkhBIJoQoEEIQgEIQgEIQqBCEIGUkIUAhCFQJFCECQhCAQhCgEJIVUylt70IRSQUIQJCEI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pic>
        <p:nvPicPr>
          <p:cNvPr id="12300" name="Picture 12" descr="http://www.beg.utexas.edu/mainweb/publications/graphics/chert40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V="1">
            <a:off x="2683397" y="5157614"/>
            <a:ext cx="1256632" cy="942474"/>
          </a:xfrm>
          <a:prstGeom prst="rect">
            <a:avLst/>
          </a:prstGeom>
          <a:noFill/>
          <a:extLst>
            <a:ext uri="{909E8E84-426E-40DD-AFC4-6F175D3DCCD1}">
              <a14:hiddenFill xmlns:a14="http://schemas.microsoft.com/office/drawing/2010/main">
                <a:solidFill>
                  <a:srgbClr val="FFFFFF"/>
                </a:solidFill>
              </a14:hiddenFill>
            </a:ext>
          </a:extLst>
        </p:spPr>
      </p:pic>
      <p:pic>
        <p:nvPicPr>
          <p:cNvPr id="12302" name="Picture 14" descr="http://4.bp.blogspot.com/_hauJKm30U5g/TP8Ixbp3aTI/AAAAAAAAAVc/8ZcFij9Tc34/s200/amethyst.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7944" y="5147588"/>
            <a:ext cx="714375" cy="95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357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fade">
                                      <p:cBhvr>
                                        <p:cTn id="12" dur="500"/>
                                        <p:tgtEl>
                                          <p:spTgt spid="1229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294"/>
                                        </p:tgtEl>
                                        <p:attrNameLst>
                                          <p:attrName>style.visibility</p:attrName>
                                        </p:attrNameLst>
                                      </p:cBhvr>
                                      <p:to>
                                        <p:strVal val="visible"/>
                                      </p:to>
                                    </p:set>
                                    <p:animEffect transition="in" filter="fade">
                                      <p:cBhvr>
                                        <p:cTn id="22" dur="500"/>
                                        <p:tgtEl>
                                          <p:spTgt spid="12294"/>
                                        </p:tgtEl>
                                      </p:cBhvr>
                                    </p:animEffect>
                                  </p:childTnLst>
                                </p:cTn>
                              </p:par>
                              <p:par>
                                <p:cTn id="23" presetID="10" presetClass="entr" presetSubtype="0" fill="hold" nodeType="withEffect">
                                  <p:stCondLst>
                                    <p:cond delay="0"/>
                                  </p:stCondLst>
                                  <p:childTnLst>
                                    <p:set>
                                      <p:cBhvr>
                                        <p:cTn id="24" dur="1" fill="hold">
                                          <p:stCondLst>
                                            <p:cond delay="0"/>
                                          </p:stCondLst>
                                        </p:cTn>
                                        <p:tgtEl>
                                          <p:spTgt spid="12300"/>
                                        </p:tgtEl>
                                        <p:attrNameLst>
                                          <p:attrName>style.visibility</p:attrName>
                                        </p:attrNameLst>
                                      </p:cBhvr>
                                      <p:to>
                                        <p:strVal val="visible"/>
                                      </p:to>
                                    </p:set>
                                    <p:animEffect transition="in" filter="fade">
                                      <p:cBhvr>
                                        <p:cTn id="25" dur="500"/>
                                        <p:tgtEl>
                                          <p:spTgt spid="12300"/>
                                        </p:tgtEl>
                                      </p:cBhvr>
                                    </p:animEffect>
                                  </p:childTnLst>
                                </p:cTn>
                              </p:par>
                              <p:par>
                                <p:cTn id="26" presetID="10" presetClass="entr" presetSubtype="0" fill="hold" nodeType="withEffect">
                                  <p:stCondLst>
                                    <p:cond delay="0"/>
                                  </p:stCondLst>
                                  <p:childTnLst>
                                    <p:set>
                                      <p:cBhvr>
                                        <p:cTn id="27" dur="1" fill="hold">
                                          <p:stCondLst>
                                            <p:cond delay="0"/>
                                          </p:stCondLst>
                                        </p:cTn>
                                        <p:tgtEl>
                                          <p:spTgt spid="12302"/>
                                        </p:tgtEl>
                                        <p:attrNameLst>
                                          <p:attrName>style.visibility</p:attrName>
                                        </p:attrNameLst>
                                      </p:cBhvr>
                                      <p:to>
                                        <p:strVal val="visible"/>
                                      </p:to>
                                    </p:set>
                                    <p:animEffect transition="in" filter="fade">
                                      <p:cBhvr>
                                        <p:cTn id="28" dur="5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93928" y="412676"/>
            <a:ext cx="2780928" cy="554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5 CuadroTexto"/>
          <p:cNvSpPr txBox="1"/>
          <p:nvPr/>
        </p:nvSpPr>
        <p:spPr>
          <a:xfrm>
            <a:off x="6183560" y="644476"/>
            <a:ext cx="2448272" cy="461665"/>
          </a:xfrm>
          <a:prstGeom prst="rect">
            <a:avLst/>
          </a:prstGeom>
          <a:noFill/>
        </p:spPr>
        <p:txBody>
          <a:bodyPr wrap="square" rtlCol="0">
            <a:spAutoFit/>
          </a:bodyPr>
          <a:lstStyle/>
          <a:p>
            <a:r>
              <a:rPr lang="es-VE" sz="2400" dirty="0"/>
              <a:t>3</a:t>
            </a:r>
            <a:r>
              <a:rPr lang="es-VE" sz="2400" dirty="0" smtClean="0"/>
              <a:t>. History of Glass</a:t>
            </a:r>
            <a:endParaRPr lang="es-VE" sz="2400" dirty="0"/>
          </a:p>
        </p:txBody>
      </p:sp>
      <p:sp>
        <p:nvSpPr>
          <p:cNvPr id="2" name="1 Rectángulo"/>
          <p:cNvSpPr/>
          <p:nvPr/>
        </p:nvSpPr>
        <p:spPr>
          <a:xfrm>
            <a:off x="6372200" y="1242120"/>
            <a:ext cx="2448272" cy="923330"/>
          </a:xfrm>
          <a:prstGeom prst="rect">
            <a:avLst/>
          </a:prstGeom>
        </p:spPr>
        <p:txBody>
          <a:bodyPr wrap="square">
            <a:spAutoFit/>
          </a:bodyPr>
          <a:lstStyle/>
          <a:p>
            <a:r>
              <a:rPr lang="en-US" dirty="0" smtClean="0"/>
              <a:t>-MESOPOTAMIA</a:t>
            </a:r>
          </a:p>
          <a:p>
            <a:r>
              <a:rPr lang="en-US" dirty="0" smtClean="0"/>
              <a:t>Decorative purposes since 2,500 BC</a:t>
            </a:r>
            <a:endParaRPr lang="es-VE" dirty="0"/>
          </a:p>
        </p:txBody>
      </p:sp>
      <p:pic>
        <p:nvPicPr>
          <p:cNvPr id="11266" name="Picture 2" descr="http://www.imperioromano.com/blog/img/u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20200"/>
            <a:ext cx="2880320" cy="1962218"/>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6372200" y="2526238"/>
            <a:ext cx="2014141" cy="461665"/>
          </a:xfrm>
          <a:prstGeom prst="rect">
            <a:avLst/>
          </a:prstGeom>
        </p:spPr>
        <p:txBody>
          <a:bodyPr wrap="none">
            <a:spAutoFit/>
          </a:bodyPr>
          <a:lstStyle/>
          <a:p>
            <a:r>
              <a:rPr lang="es-VE" sz="2400" dirty="0" smtClean="0"/>
              <a:t>-Roman Empire</a:t>
            </a:r>
            <a:endParaRPr lang="es-VE" sz="2400" dirty="0"/>
          </a:p>
        </p:txBody>
      </p:sp>
      <p:pic>
        <p:nvPicPr>
          <p:cNvPr id="11267" name="Picture 3" descr="E:\Documentos\Universidad\Ingles_2\Oral Presentation\roman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313" y="2131914"/>
            <a:ext cx="2724894" cy="2724894"/>
          </a:xfrm>
          <a:prstGeom prst="rect">
            <a:avLst/>
          </a:prstGeom>
          <a:noFill/>
          <a:extLst>
            <a:ext uri="{909E8E84-426E-40DD-AFC4-6F175D3DCCD1}">
              <a14:hiddenFill xmlns:a14="http://schemas.microsoft.com/office/drawing/2010/main">
                <a:solidFill>
                  <a:srgbClr val="FFFFFF"/>
                </a:solidFill>
              </a14:hiddenFill>
            </a:ext>
          </a:extLst>
        </p:spPr>
      </p:pic>
      <p:pic>
        <p:nvPicPr>
          <p:cNvPr id="11269" name="Picture 5" descr="Casa,Cristal,proporciones perfectas,simplicidad,arquitectura moderna,la casa,paneles de vidrio,interior de la casa,estructura cilíndrica,chimenea,visiones internas,armarios,estanterías,ventilació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4963708"/>
            <a:ext cx="2880320" cy="1989703"/>
          </a:xfrm>
          <a:prstGeom prst="rect">
            <a:avLst/>
          </a:prstGeom>
          <a:noFill/>
          <a:extLst>
            <a:ext uri="{909E8E84-426E-40DD-AFC4-6F175D3DCCD1}">
              <a14:hiddenFill xmlns:a14="http://schemas.microsoft.com/office/drawing/2010/main">
                <a:solidFill>
                  <a:srgbClr val="FFFFFF"/>
                </a:solidFill>
              </a14:hiddenFill>
            </a:ext>
          </a:extLst>
        </p:spPr>
      </p:pic>
      <p:sp>
        <p:nvSpPr>
          <p:cNvPr id="13" name="12 Rectángulo"/>
          <p:cNvSpPr/>
          <p:nvPr/>
        </p:nvSpPr>
        <p:spPr>
          <a:xfrm>
            <a:off x="6403652" y="3494361"/>
            <a:ext cx="2473754" cy="461665"/>
          </a:xfrm>
          <a:prstGeom prst="rect">
            <a:avLst/>
          </a:prstGeom>
        </p:spPr>
        <p:txBody>
          <a:bodyPr wrap="none">
            <a:spAutoFit/>
          </a:bodyPr>
          <a:lstStyle/>
          <a:p>
            <a:r>
              <a:rPr lang="es-VE" sz="2400" dirty="0" smtClean="0"/>
              <a:t>-Mid-20th </a:t>
            </a:r>
            <a:r>
              <a:rPr lang="es-VE" sz="2400" dirty="0" err="1" smtClean="0"/>
              <a:t>century</a:t>
            </a:r>
            <a:r>
              <a:rPr lang="es-VE" sz="2400" dirty="0" smtClean="0"/>
              <a:t> </a:t>
            </a:r>
            <a:endParaRPr lang="es-VE" sz="2400" dirty="0"/>
          </a:p>
        </p:txBody>
      </p:sp>
    </p:spTree>
    <p:extLst>
      <p:ext uri="{BB962C8B-B14F-4D97-AF65-F5344CB8AC3E}">
        <p14:creationId xmlns:p14="http://schemas.microsoft.com/office/powerpoint/2010/main" val="1010961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fade">
                                      <p:cBhvr>
                                        <p:cTn id="12" dur="500"/>
                                        <p:tgtEl>
                                          <p:spTgt spid="1126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9"/>
                                        </p:tgtEl>
                                        <p:attrNameLst>
                                          <p:attrName>style.visibility</p:attrName>
                                        </p:attrNameLst>
                                      </p:cBhvr>
                                      <p:to>
                                        <p:strVal val="visible"/>
                                      </p:to>
                                    </p:set>
                                    <p:animEffect transition="in" filter="fade">
                                      <p:cBhvr>
                                        <p:cTn id="17"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ja">
  <a:themeElements>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942</TotalTime>
  <Words>385</Words>
  <Application>Microsoft Office PowerPoint</Application>
  <PresentationFormat>Presentación en pantalla (4:3)</PresentationFormat>
  <Paragraphs>63</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Paja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David Núñez</dc:creator>
  <cp:lastModifiedBy>David Núñez</cp:lastModifiedBy>
  <cp:revision>37</cp:revision>
  <dcterms:created xsi:type="dcterms:W3CDTF">2012-06-16T23:43:56Z</dcterms:created>
  <dcterms:modified xsi:type="dcterms:W3CDTF">2012-06-17T15:35:39Z</dcterms:modified>
</cp:coreProperties>
</file>